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4" r:id="rId4"/>
    <p:sldId id="265" r:id="rId5"/>
    <p:sldId id="256" r:id="rId6"/>
    <p:sldId id="257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25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C0D7-307A-452F-9089-4A4763FBB258}" type="datetimeFigureOut">
              <a:rPr lang="en-GB" smtClean="0"/>
              <a:t>03/08/2020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5B15-E2DD-4C74-8A04-845BC0A0A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599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C0D7-307A-452F-9089-4A4763FBB258}" type="datetimeFigureOut">
              <a:rPr lang="en-GB" smtClean="0"/>
              <a:t>03/08/2020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5B15-E2DD-4C74-8A04-845BC0A0A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542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C0D7-307A-452F-9089-4A4763FBB258}" type="datetimeFigureOut">
              <a:rPr lang="en-GB" smtClean="0"/>
              <a:t>03/08/2020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5B15-E2DD-4C74-8A04-845BC0A0A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88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C0D7-307A-452F-9089-4A4763FBB258}" type="datetimeFigureOut">
              <a:rPr lang="en-GB" smtClean="0"/>
              <a:t>03/08/2020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5B15-E2DD-4C74-8A04-845BC0A0A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704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C0D7-307A-452F-9089-4A4763FBB258}" type="datetimeFigureOut">
              <a:rPr lang="en-GB" smtClean="0"/>
              <a:t>03/08/2020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5B15-E2DD-4C74-8A04-845BC0A0A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349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C0D7-307A-452F-9089-4A4763FBB258}" type="datetimeFigureOut">
              <a:rPr lang="en-GB" smtClean="0"/>
              <a:t>03/08/2020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5B15-E2DD-4C74-8A04-845BC0A0A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709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C0D7-307A-452F-9089-4A4763FBB258}" type="datetimeFigureOut">
              <a:rPr lang="en-GB" smtClean="0"/>
              <a:t>03/08/2020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5B15-E2DD-4C74-8A04-845BC0A0A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304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C0D7-307A-452F-9089-4A4763FBB258}" type="datetimeFigureOut">
              <a:rPr lang="en-GB" smtClean="0"/>
              <a:t>03/08/2020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5B15-E2DD-4C74-8A04-845BC0A0A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668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C0D7-307A-452F-9089-4A4763FBB258}" type="datetimeFigureOut">
              <a:rPr lang="en-GB" smtClean="0"/>
              <a:t>03/08/2020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5B15-E2DD-4C74-8A04-845BC0A0A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055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C0D7-307A-452F-9089-4A4763FBB258}" type="datetimeFigureOut">
              <a:rPr lang="en-GB" smtClean="0"/>
              <a:t>03/08/2020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5B15-E2DD-4C74-8A04-845BC0A0A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484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C0D7-307A-452F-9089-4A4763FBB258}" type="datetimeFigureOut">
              <a:rPr lang="en-GB" smtClean="0"/>
              <a:t>03/08/2020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5B15-E2DD-4C74-8A04-845BC0A0A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421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2C0D7-307A-452F-9089-4A4763FBB258}" type="datetimeFigureOut">
              <a:rPr lang="en-GB" smtClean="0"/>
              <a:t>03/08/2020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35B15-E2DD-4C74-8A04-845BC0A0A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9087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89651" y="1623527"/>
            <a:ext cx="4758613" cy="1569660"/>
          </a:xfrm>
          <a:prstGeom prst="rect">
            <a:avLst/>
          </a:prstGeom>
          <a:solidFill>
            <a:schemeClr val="tx1">
              <a:lumMod val="95000"/>
              <a:alpha val="63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9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DRAFT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35696" y="377364"/>
            <a:ext cx="5112568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Craters on Mars</a:t>
            </a:r>
            <a:endParaRPr lang="en-GB" sz="4000" dirty="0">
              <a:solidFill>
                <a:schemeClr val="accent5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28" y="1389496"/>
            <a:ext cx="7525021" cy="511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41851" y="6035213"/>
            <a:ext cx="1455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Google  Earth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5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d/d9/Chicxulub-anima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0256"/>
            <a:ext cx="8352928" cy="378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536" y="5945044"/>
            <a:ext cx="835292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76074" y="1176256"/>
            <a:ext cx="87129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collision the kinetic energy of the meteorite is transferred to sound, heat, chemical, elastic and gravitational potential energy leaving a crater</a:t>
            </a:r>
            <a:endParaRPr lang="en-GB" sz="2800" dirty="0">
              <a:solidFill>
                <a:schemeClr val="accent5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04" y="2163930"/>
            <a:ext cx="8454018" cy="38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5131" y="642497"/>
            <a:ext cx="8552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Craters form when meteorites strike the surface </a:t>
            </a:r>
            <a:endParaRPr lang="en-GB" sz="2800" dirty="0">
              <a:solidFill>
                <a:schemeClr val="accent5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27858" y="6182557"/>
            <a:ext cx="4320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tx1">
                    <a:lumMod val="85000"/>
                  </a:schemeClr>
                </a:solidFill>
              </a:rPr>
              <a:t>University of Arizona, Space Imagery </a:t>
            </a:r>
            <a:r>
              <a:rPr lang="en-GB" dirty="0" err="1">
                <a:solidFill>
                  <a:schemeClr val="tx1">
                    <a:lumMod val="85000"/>
                  </a:schemeClr>
                </a:solidFill>
              </a:rPr>
              <a:t>Center</a:t>
            </a:r>
            <a:r>
              <a:rPr lang="en-GB" dirty="0">
                <a:solidFill>
                  <a:schemeClr val="tx1">
                    <a:lumMod val="8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482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9700" y="1346200"/>
            <a:ext cx="8839200" cy="5130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accent5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00038" y="2522538"/>
            <a:ext cx="8518525" cy="3709987"/>
          </a:xfrm>
          <a:custGeom>
            <a:avLst/>
            <a:gdLst>
              <a:gd name="connsiteX0" fmla="*/ 0 w 8948057"/>
              <a:gd name="connsiteY0" fmla="*/ 1332411 h 2351314"/>
              <a:gd name="connsiteX1" fmla="*/ 156755 w 8948057"/>
              <a:gd name="connsiteY1" fmla="*/ 1371600 h 2351314"/>
              <a:gd name="connsiteX2" fmla="*/ 404949 w 8948057"/>
              <a:gd name="connsiteY2" fmla="*/ 1306285 h 2351314"/>
              <a:gd name="connsiteX3" fmla="*/ 404949 w 8948057"/>
              <a:gd name="connsiteY3" fmla="*/ 1306285 h 2351314"/>
              <a:gd name="connsiteX4" fmla="*/ 600892 w 8948057"/>
              <a:gd name="connsiteY4" fmla="*/ 1332411 h 2351314"/>
              <a:gd name="connsiteX5" fmla="*/ 875212 w 8948057"/>
              <a:gd name="connsiteY5" fmla="*/ 1332411 h 2351314"/>
              <a:gd name="connsiteX6" fmla="*/ 966652 w 8948057"/>
              <a:gd name="connsiteY6" fmla="*/ 1384662 h 2351314"/>
              <a:gd name="connsiteX7" fmla="*/ 1162595 w 8948057"/>
              <a:gd name="connsiteY7" fmla="*/ 1345474 h 2351314"/>
              <a:gd name="connsiteX8" fmla="*/ 1358537 w 8948057"/>
              <a:gd name="connsiteY8" fmla="*/ 1358537 h 2351314"/>
              <a:gd name="connsiteX9" fmla="*/ 1580606 w 8948057"/>
              <a:gd name="connsiteY9" fmla="*/ 1332411 h 2351314"/>
              <a:gd name="connsiteX10" fmla="*/ 1841863 w 8948057"/>
              <a:gd name="connsiteY10" fmla="*/ 1371600 h 2351314"/>
              <a:gd name="connsiteX11" fmla="*/ 2011680 w 8948057"/>
              <a:gd name="connsiteY11" fmla="*/ 1371600 h 2351314"/>
              <a:gd name="connsiteX12" fmla="*/ 2116183 w 8948057"/>
              <a:gd name="connsiteY12" fmla="*/ 1306285 h 2351314"/>
              <a:gd name="connsiteX13" fmla="*/ 2286000 w 8948057"/>
              <a:gd name="connsiteY13" fmla="*/ 1371600 h 2351314"/>
              <a:gd name="connsiteX14" fmla="*/ 2325189 w 8948057"/>
              <a:gd name="connsiteY14" fmla="*/ 1162594 h 2351314"/>
              <a:gd name="connsiteX15" fmla="*/ 2416629 w 8948057"/>
              <a:gd name="connsiteY15" fmla="*/ 1476102 h 2351314"/>
              <a:gd name="connsiteX16" fmla="*/ 2468880 w 8948057"/>
              <a:gd name="connsiteY16" fmla="*/ 1214845 h 2351314"/>
              <a:gd name="connsiteX17" fmla="*/ 2534195 w 8948057"/>
              <a:gd name="connsiteY17" fmla="*/ 1449977 h 2351314"/>
              <a:gd name="connsiteX18" fmla="*/ 2534195 w 8948057"/>
              <a:gd name="connsiteY18" fmla="*/ 1267097 h 2351314"/>
              <a:gd name="connsiteX19" fmla="*/ 2625635 w 8948057"/>
              <a:gd name="connsiteY19" fmla="*/ 1436914 h 2351314"/>
              <a:gd name="connsiteX20" fmla="*/ 2677886 w 8948057"/>
              <a:gd name="connsiteY20" fmla="*/ 1110342 h 2351314"/>
              <a:gd name="connsiteX21" fmla="*/ 2730137 w 8948057"/>
              <a:gd name="connsiteY21" fmla="*/ 1449977 h 2351314"/>
              <a:gd name="connsiteX22" fmla="*/ 2847703 w 8948057"/>
              <a:gd name="connsiteY22" fmla="*/ 1240971 h 2351314"/>
              <a:gd name="connsiteX23" fmla="*/ 2899955 w 8948057"/>
              <a:gd name="connsiteY23" fmla="*/ 1463040 h 2351314"/>
              <a:gd name="connsiteX24" fmla="*/ 2965269 w 8948057"/>
              <a:gd name="connsiteY24" fmla="*/ 1201782 h 2351314"/>
              <a:gd name="connsiteX25" fmla="*/ 3030583 w 8948057"/>
              <a:gd name="connsiteY25" fmla="*/ 1515291 h 2351314"/>
              <a:gd name="connsiteX26" fmla="*/ 3187337 w 8948057"/>
              <a:gd name="connsiteY26" fmla="*/ 1149531 h 2351314"/>
              <a:gd name="connsiteX27" fmla="*/ 3357155 w 8948057"/>
              <a:gd name="connsiteY27" fmla="*/ 1554480 h 2351314"/>
              <a:gd name="connsiteX28" fmla="*/ 3383280 w 8948057"/>
              <a:gd name="connsiteY28" fmla="*/ 1227908 h 2351314"/>
              <a:gd name="connsiteX29" fmla="*/ 3513909 w 8948057"/>
              <a:gd name="connsiteY29" fmla="*/ 1567542 h 2351314"/>
              <a:gd name="connsiteX30" fmla="*/ 3592286 w 8948057"/>
              <a:gd name="connsiteY30" fmla="*/ 1188720 h 2351314"/>
              <a:gd name="connsiteX31" fmla="*/ 3670663 w 8948057"/>
              <a:gd name="connsiteY31" fmla="*/ 1528354 h 2351314"/>
              <a:gd name="connsiteX32" fmla="*/ 3749040 w 8948057"/>
              <a:gd name="connsiteY32" fmla="*/ 1110342 h 2351314"/>
              <a:gd name="connsiteX33" fmla="*/ 3866606 w 8948057"/>
              <a:gd name="connsiteY33" fmla="*/ 1397725 h 2351314"/>
              <a:gd name="connsiteX34" fmla="*/ 3944983 w 8948057"/>
              <a:gd name="connsiteY34" fmla="*/ 1175657 h 2351314"/>
              <a:gd name="connsiteX35" fmla="*/ 4088675 w 8948057"/>
              <a:gd name="connsiteY35" fmla="*/ 1502228 h 2351314"/>
              <a:gd name="connsiteX36" fmla="*/ 4167052 w 8948057"/>
              <a:gd name="connsiteY36" fmla="*/ 1162594 h 2351314"/>
              <a:gd name="connsiteX37" fmla="*/ 4271555 w 8948057"/>
              <a:gd name="connsiteY37" fmla="*/ 1476102 h 2351314"/>
              <a:gd name="connsiteX38" fmla="*/ 4336869 w 8948057"/>
              <a:gd name="connsiteY38" fmla="*/ 1123405 h 2351314"/>
              <a:gd name="connsiteX39" fmla="*/ 4467497 w 8948057"/>
              <a:gd name="connsiteY39" fmla="*/ 1489165 h 2351314"/>
              <a:gd name="connsiteX40" fmla="*/ 4493623 w 8948057"/>
              <a:gd name="connsiteY40" fmla="*/ 1188720 h 2351314"/>
              <a:gd name="connsiteX41" fmla="*/ 4572000 w 8948057"/>
              <a:gd name="connsiteY41" fmla="*/ 1371600 h 2351314"/>
              <a:gd name="connsiteX42" fmla="*/ 4676503 w 8948057"/>
              <a:gd name="connsiteY42" fmla="*/ 1502228 h 2351314"/>
              <a:gd name="connsiteX43" fmla="*/ 4807132 w 8948057"/>
              <a:gd name="connsiteY43" fmla="*/ 1188720 h 2351314"/>
              <a:gd name="connsiteX44" fmla="*/ 4898572 w 8948057"/>
              <a:gd name="connsiteY44" fmla="*/ 1528354 h 2351314"/>
              <a:gd name="connsiteX45" fmla="*/ 5042263 w 8948057"/>
              <a:gd name="connsiteY45" fmla="*/ 1214845 h 2351314"/>
              <a:gd name="connsiteX46" fmla="*/ 5107577 w 8948057"/>
              <a:gd name="connsiteY46" fmla="*/ 1476102 h 2351314"/>
              <a:gd name="connsiteX47" fmla="*/ 5199017 w 8948057"/>
              <a:gd name="connsiteY47" fmla="*/ 1240971 h 2351314"/>
              <a:gd name="connsiteX48" fmla="*/ 5329646 w 8948057"/>
              <a:gd name="connsiteY48" fmla="*/ 1489165 h 2351314"/>
              <a:gd name="connsiteX49" fmla="*/ 5434149 w 8948057"/>
              <a:gd name="connsiteY49" fmla="*/ 1201782 h 2351314"/>
              <a:gd name="connsiteX50" fmla="*/ 5538652 w 8948057"/>
              <a:gd name="connsiteY50" fmla="*/ 1541417 h 2351314"/>
              <a:gd name="connsiteX51" fmla="*/ 5603966 w 8948057"/>
              <a:gd name="connsiteY51" fmla="*/ 1045028 h 2351314"/>
              <a:gd name="connsiteX52" fmla="*/ 5747657 w 8948057"/>
              <a:gd name="connsiteY52" fmla="*/ 2116182 h 2351314"/>
              <a:gd name="connsiteX53" fmla="*/ 5721532 w 8948057"/>
              <a:gd name="connsiteY53" fmla="*/ 431074 h 2351314"/>
              <a:gd name="connsiteX54" fmla="*/ 5969726 w 8948057"/>
              <a:gd name="connsiteY54" fmla="*/ 2076994 h 2351314"/>
              <a:gd name="connsiteX55" fmla="*/ 6035040 w 8948057"/>
              <a:gd name="connsiteY55" fmla="*/ 78377 h 2351314"/>
              <a:gd name="connsiteX56" fmla="*/ 6204857 w 8948057"/>
              <a:gd name="connsiteY56" fmla="*/ 2207622 h 2351314"/>
              <a:gd name="connsiteX57" fmla="*/ 6400800 w 8948057"/>
              <a:gd name="connsiteY57" fmla="*/ 248194 h 2351314"/>
              <a:gd name="connsiteX58" fmla="*/ 6426926 w 8948057"/>
              <a:gd name="connsiteY58" fmla="*/ 2351314 h 2351314"/>
              <a:gd name="connsiteX59" fmla="*/ 6609806 w 8948057"/>
              <a:gd name="connsiteY59" fmla="*/ 91440 h 2351314"/>
              <a:gd name="connsiteX60" fmla="*/ 6818812 w 8948057"/>
              <a:gd name="connsiteY60" fmla="*/ 2142308 h 2351314"/>
              <a:gd name="connsiteX61" fmla="*/ 6871063 w 8948057"/>
              <a:gd name="connsiteY61" fmla="*/ 0 h 2351314"/>
              <a:gd name="connsiteX62" fmla="*/ 6936377 w 8948057"/>
              <a:gd name="connsiteY62" fmla="*/ 222068 h 2351314"/>
              <a:gd name="connsiteX63" fmla="*/ 7197635 w 8948057"/>
              <a:gd name="connsiteY63" fmla="*/ 2116182 h 2351314"/>
              <a:gd name="connsiteX64" fmla="*/ 7354389 w 8948057"/>
              <a:gd name="connsiteY64" fmla="*/ 169817 h 2351314"/>
              <a:gd name="connsiteX65" fmla="*/ 7354389 w 8948057"/>
              <a:gd name="connsiteY65" fmla="*/ 287382 h 2351314"/>
              <a:gd name="connsiteX66" fmla="*/ 7393577 w 8948057"/>
              <a:gd name="connsiteY66" fmla="*/ 2129245 h 2351314"/>
              <a:gd name="connsiteX67" fmla="*/ 7602583 w 8948057"/>
              <a:gd name="connsiteY67" fmla="*/ 143691 h 2351314"/>
              <a:gd name="connsiteX68" fmla="*/ 7798526 w 8948057"/>
              <a:gd name="connsiteY68" fmla="*/ 2142308 h 2351314"/>
              <a:gd name="connsiteX69" fmla="*/ 7837715 w 8948057"/>
              <a:gd name="connsiteY69" fmla="*/ 117565 h 2351314"/>
              <a:gd name="connsiteX70" fmla="*/ 8059783 w 8948057"/>
              <a:gd name="connsiteY70" fmla="*/ 2220685 h 2351314"/>
              <a:gd name="connsiteX71" fmla="*/ 8033657 w 8948057"/>
              <a:gd name="connsiteY71" fmla="*/ 182880 h 2351314"/>
              <a:gd name="connsiteX72" fmla="*/ 8347166 w 8948057"/>
              <a:gd name="connsiteY72" fmla="*/ 2168434 h 2351314"/>
              <a:gd name="connsiteX73" fmla="*/ 8307977 w 8948057"/>
              <a:gd name="connsiteY73" fmla="*/ 313508 h 2351314"/>
              <a:gd name="connsiteX74" fmla="*/ 8673737 w 8948057"/>
              <a:gd name="connsiteY74" fmla="*/ 2233748 h 2351314"/>
              <a:gd name="connsiteX75" fmla="*/ 8752115 w 8948057"/>
              <a:gd name="connsiteY75" fmla="*/ 1175657 h 2351314"/>
              <a:gd name="connsiteX76" fmla="*/ 8908869 w 8948057"/>
              <a:gd name="connsiteY76" fmla="*/ 365760 h 2351314"/>
              <a:gd name="connsiteX77" fmla="*/ 8948057 w 8948057"/>
              <a:gd name="connsiteY77" fmla="*/ 1423851 h 2351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8948057" h="2351314">
                <a:moveTo>
                  <a:pt x="0" y="1332411"/>
                </a:moveTo>
                <a:lnTo>
                  <a:pt x="156755" y="1371600"/>
                </a:lnTo>
                <a:lnTo>
                  <a:pt x="404949" y="1306285"/>
                </a:lnTo>
                <a:lnTo>
                  <a:pt x="404949" y="1306285"/>
                </a:lnTo>
                <a:lnTo>
                  <a:pt x="600892" y="1332411"/>
                </a:lnTo>
                <a:lnTo>
                  <a:pt x="875212" y="1332411"/>
                </a:lnTo>
                <a:lnTo>
                  <a:pt x="966652" y="1384662"/>
                </a:lnTo>
                <a:lnTo>
                  <a:pt x="1162595" y="1345474"/>
                </a:lnTo>
                <a:lnTo>
                  <a:pt x="1358537" y="1358537"/>
                </a:lnTo>
                <a:lnTo>
                  <a:pt x="1580606" y="1332411"/>
                </a:lnTo>
                <a:lnTo>
                  <a:pt x="1841863" y="1371600"/>
                </a:lnTo>
                <a:lnTo>
                  <a:pt x="2011680" y="1371600"/>
                </a:lnTo>
                <a:lnTo>
                  <a:pt x="2116183" y="1306285"/>
                </a:lnTo>
                <a:lnTo>
                  <a:pt x="2286000" y="1371600"/>
                </a:lnTo>
                <a:lnTo>
                  <a:pt x="2325189" y="1162594"/>
                </a:lnTo>
                <a:lnTo>
                  <a:pt x="2416629" y="1476102"/>
                </a:lnTo>
                <a:lnTo>
                  <a:pt x="2468880" y="1214845"/>
                </a:lnTo>
                <a:lnTo>
                  <a:pt x="2534195" y="1449977"/>
                </a:lnTo>
                <a:lnTo>
                  <a:pt x="2534195" y="1267097"/>
                </a:lnTo>
                <a:lnTo>
                  <a:pt x="2625635" y="1436914"/>
                </a:lnTo>
                <a:lnTo>
                  <a:pt x="2677886" y="1110342"/>
                </a:lnTo>
                <a:lnTo>
                  <a:pt x="2730137" y="1449977"/>
                </a:lnTo>
                <a:lnTo>
                  <a:pt x="2847703" y="1240971"/>
                </a:lnTo>
                <a:lnTo>
                  <a:pt x="2899955" y="1463040"/>
                </a:lnTo>
                <a:lnTo>
                  <a:pt x="2965269" y="1201782"/>
                </a:lnTo>
                <a:lnTo>
                  <a:pt x="3030583" y="1515291"/>
                </a:lnTo>
                <a:lnTo>
                  <a:pt x="3187337" y="1149531"/>
                </a:lnTo>
                <a:lnTo>
                  <a:pt x="3357155" y="1554480"/>
                </a:lnTo>
                <a:lnTo>
                  <a:pt x="3383280" y="1227908"/>
                </a:lnTo>
                <a:lnTo>
                  <a:pt x="3513909" y="1567542"/>
                </a:lnTo>
                <a:lnTo>
                  <a:pt x="3592286" y="1188720"/>
                </a:lnTo>
                <a:lnTo>
                  <a:pt x="3670663" y="1528354"/>
                </a:lnTo>
                <a:lnTo>
                  <a:pt x="3749040" y="1110342"/>
                </a:lnTo>
                <a:lnTo>
                  <a:pt x="3866606" y="1397725"/>
                </a:lnTo>
                <a:lnTo>
                  <a:pt x="3944983" y="1175657"/>
                </a:lnTo>
                <a:lnTo>
                  <a:pt x="4088675" y="1502228"/>
                </a:lnTo>
                <a:lnTo>
                  <a:pt x="4167052" y="1162594"/>
                </a:lnTo>
                <a:lnTo>
                  <a:pt x="4271555" y="1476102"/>
                </a:lnTo>
                <a:lnTo>
                  <a:pt x="4336869" y="1123405"/>
                </a:lnTo>
                <a:lnTo>
                  <a:pt x="4467497" y="1489165"/>
                </a:lnTo>
                <a:lnTo>
                  <a:pt x="4493623" y="1188720"/>
                </a:lnTo>
                <a:lnTo>
                  <a:pt x="4572000" y="1371600"/>
                </a:lnTo>
                <a:lnTo>
                  <a:pt x="4676503" y="1502228"/>
                </a:lnTo>
                <a:lnTo>
                  <a:pt x="4807132" y="1188720"/>
                </a:lnTo>
                <a:lnTo>
                  <a:pt x="4898572" y="1528354"/>
                </a:lnTo>
                <a:lnTo>
                  <a:pt x="5042263" y="1214845"/>
                </a:lnTo>
                <a:lnTo>
                  <a:pt x="5107577" y="1476102"/>
                </a:lnTo>
                <a:lnTo>
                  <a:pt x="5199017" y="1240971"/>
                </a:lnTo>
                <a:lnTo>
                  <a:pt x="5329646" y="1489165"/>
                </a:lnTo>
                <a:lnTo>
                  <a:pt x="5434149" y="1201782"/>
                </a:lnTo>
                <a:lnTo>
                  <a:pt x="5538652" y="1541417"/>
                </a:lnTo>
                <a:lnTo>
                  <a:pt x="5603966" y="1045028"/>
                </a:lnTo>
                <a:lnTo>
                  <a:pt x="5747657" y="2116182"/>
                </a:lnTo>
                <a:lnTo>
                  <a:pt x="5721532" y="431074"/>
                </a:lnTo>
                <a:lnTo>
                  <a:pt x="5969726" y="2076994"/>
                </a:lnTo>
                <a:lnTo>
                  <a:pt x="6035040" y="78377"/>
                </a:lnTo>
                <a:lnTo>
                  <a:pt x="6204857" y="2207622"/>
                </a:lnTo>
                <a:lnTo>
                  <a:pt x="6400800" y="248194"/>
                </a:lnTo>
                <a:lnTo>
                  <a:pt x="6426926" y="2351314"/>
                </a:lnTo>
                <a:lnTo>
                  <a:pt x="6609806" y="91440"/>
                </a:lnTo>
                <a:lnTo>
                  <a:pt x="6818812" y="2142308"/>
                </a:lnTo>
                <a:lnTo>
                  <a:pt x="6871063" y="0"/>
                </a:lnTo>
                <a:cubicBezTo>
                  <a:pt x="6912667" y="208019"/>
                  <a:pt x="6863154" y="148842"/>
                  <a:pt x="6936377" y="222068"/>
                </a:cubicBezTo>
                <a:lnTo>
                  <a:pt x="7197635" y="2116182"/>
                </a:lnTo>
                <a:lnTo>
                  <a:pt x="7354389" y="169817"/>
                </a:lnTo>
                <a:lnTo>
                  <a:pt x="7354389" y="287382"/>
                </a:lnTo>
                <a:lnTo>
                  <a:pt x="7393577" y="2129245"/>
                </a:lnTo>
                <a:lnTo>
                  <a:pt x="7602583" y="143691"/>
                </a:lnTo>
                <a:lnTo>
                  <a:pt x="7798526" y="2142308"/>
                </a:lnTo>
                <a:lnTo>
                  <a:pt x="7837715" y="117565"/>
                </a:lnTo>
                <a:lnTo>
                  <a:pt x="8059783" y="2220685"/>
                </a:lnTo>
                <a:lnTo>
                  <a:pt x="8033657" y="182880"/>
                </a:lnTo>
                <a:lnTo>
                  <a:pt x="8347166" y="2168434"/>
                </a:lnTo>
                <a:lnTo>
                  <a:pt x="8307977" y="313508"/>
                </a:lnTo>
                <a:lnTo>
                  <a:pt x="8673737" y="2233748"/>
                </a:lnTo>
                <a:lnTo>
                  <a:pt x="8752115" y="1175657"/>
                </a:lnTo>
                <a:lnTo>
                  <a:pt x="8908869" y="365760"/>
                </a:lnTo>
                <a:lnTo>
                  <a:pt x="8948057" y="1423851"/>
                </a:lnTo>
              </a:path>
            </a:pathLst>
          </a:cu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accent5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19463" y="3548063"/>
            <a:ext cx="1646237" cy="5857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wave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03900" y="1679575"/>
            <a:ext cx="2832100" cy="584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and S wave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522538" y="5661025"/>
            <a:ext cx="3095625" cy="6350"/>
          </a:xfrm>
          <a:prstGeom prst="straightConnector1">
            <a:avLst/>
          </a:prstGeom>
          <a:ln w="635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70238" y="5159375"/>
            <a:ext cx="1944687" cy="10779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- P time</a:t>
            </a:r>
          </a:p>
        </p:txBody>
      </p:sp>
      <p:sp>
        <p:nvSpPr>
          <p:cNvPr id="5128" name="TextBox 1"/>
          <p:cNvSpPr txBox="1">
            <a:spLocks noChangeArrowheads="1"/>
          </p:cNvSpPr>
          <p:nvPr/>
        </p:nvSpPr>
        <p:spPr bwMode="auto">
          <a:xfrm>
            <a:off x="509588" y="542924"/>
            <a:ext cx="8469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charset="0"/>
              </a:rPr>
              <a:t>Seismometers record the waves from the impact</a:t>
            </a:r>
            <a:endParaRPr lang="en-GB" altLang="en-US" sz="2400" dirty="0">
              <a:solidFill>
                <a:schemeClr val="accent5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83730" y="1523327"/>
            <a:ext cx="501605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solidFill>
                  <a:srgbClr val="002060"/>
                </a:solidFill>
                <a:latin typeface="Arial" charset="0"/>
              </a:rPr>
              <a:t>The distance of the crater from the lander is found from the S – P time</a:t>
            </a:r>
            <a:endParaRPr lang="en-GB" altLang="en-US" sz="2400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50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Close-up of Travel time vs. Distance Grap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" t="1279" r="1435" b="1172"/>
          <a:stretch/>
        </p:blipFill>
        <p:spPr bwMode="auto">
          <a:xfrm>
            <a:off x="3828512" y="175565"/>
            <a:ext cx="5135271" cy="648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94973" y="2718793"/>
            <a:ext cx="25987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charset="0"/>
              </a:rPr>
              <a:t>S – P time = </a:t>
            </a:r>
            <a:r>
              <a:rPr lang="en-GB" alt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charset="0"/>
              </a:rPr>
              <a:t>53 </a:t>
            </a:r>
            <a:r>
              <a:rPr lang="en-GB" alt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charset="0"/>
              </a:rPr>
              <a:t>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431502" y="2957095"/>
            <a:ext cx="1020763" cy="1587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639255" y="2948981"/>
            <a:ext cx="1913948" cy="6350"/>
          </a:xfrm>
          <a:prstGeom prst="line">
            <a:avLst/>
          </a:prstGeom>
          <a:ln w="444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593638" y="2957095"/>
            <a:ext cx="12700" cy="2722110"/>
          </a:xfrm>
          <a:prstGeom prst="line">
            <a:avLst/>
          </a:prstGeom>
          <a:ln w="444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94973" y="4087317"/>
            <a:ext cx="28248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charset="0"/>
              </a:rPr>
              <a:t>Distance = 520 km</a:t>
            </a:r>
            <a:endParaRPr lang="en-GB" altLang="en-US" sz="2400" dirty="0">
              <a:solidFill>
                <a:schemeClr val="accent5">
                  <a:lumMod val="20000"/>
                  <a:lumOff val="80000"/>
                </a:schemeClr>
              </a:solidFill>
              <a:latin typeface="Arial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62612" y="359545"/>
            <a:ext cx="3089564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solidFill>
                  <a:srgbClr val="002060"/>
                </a:solidFill>
                <a:latin typeface="Arial" charset="0"/>
              </a:rPr>
              <a:t>Graph of S – P time against distance</a:t>
            </a:r>
            <a:endParaRPr lang="en-GB" altLang="en-US" sz="24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 rot="16200000">
            <a:off x="3196162" y="4154324"/>
            <a:ext cx="1759140" cy="4616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 smtClean="0">
                <a:solidFill>
                  <a:srgbClr val="002060"/>
                </a:solidFill>
                <a:latin typeface="Arial" charset="0"/>
              </a:rPr>
              <a:t>S – P time</a:t>
            </a:r>
            <a:endParaRPr lang="en-GB" altLang="en-US" sz="2400" b="1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09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251520" y="1534584"/>
            <a:ext cx="8640960" cy="49754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4029636" y="1674432"/>
            <a:ext cx="4648089" cy="46085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308" y="2178488"/>
            <a:ext cx="3524250" cy="366712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252415" y="3474632"/>
            <a:ext cx="648072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en-GB" sz="24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GB" sz="2400" b="1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5479028" y="2588658"/>
            <a:ext cx="898030" cy="1423392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5479028" y="2741058"/>
            <a:ext cx="1579553" cy="2569691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5632276" y="3114592"/>
            <a:ext cx="1210280" cy="180020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5479558" y="2588658"/>
            <a:ext cx="1651030" cy="2722091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5479028" y="2588658"/>
            <a:ext cx="1579552" cy="2722091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5479030" y="2741058"/>
            <a:ext cx="1579551" cy="231775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5618420" y="3114592"/>
            <a:ext cx="1440162" cy="1898823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5479558" y="2741058"/>
            <a:ext cx="1206873" cy="1841586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5252416" y="2394512"/>
            <a:ext cx="2022188" cy="3096344"/>
          </a:xfrm>
          <a:prstGeom prst="line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928043" y="1818448"/>
            <a:ext cx="75838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29636" y="3831939"/>
            <a:ext cx="758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956376" y="3690656"/>
            <a:ext cx="758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East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21231" y="5778888"/>
            <a:ext cx="84931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Arc 34"/>
          <p:cNvSpPr/>
          <p:nvPr/>
        </p:nvSpPr>
        <p:spPr>
          <a:xfrm rot="16200000">
            <a:off x="5798440" y="3322504"/>
            <a:ext cx="1224136" cy="1296144"/>
          </a:xfrm>
          <a:prstGeom prst="arc">
            <a:avLst>
              <a:gd name="adj1" fmla="val 16200000"/>
              <a:gd name="adj2" fmla="val 1886152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210577" y="275497"/>
            <a:ext cx="86409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amplitude of the waves from two seismometers is </a:t>
            </a:r>
            <a:r>
              <a:rPr lang="en-GB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plotted. The graph gives the direction that the waves must have come </a:t>
            </a:r>
            <a:r>
              <a:rPr lang="en-GB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from. </a:t>
            </a:r>
            <a:endParaRPr lang="en-GB" sz="2400" dirty="0">
              <a:solidFill>
                <a:schemeClr val="accent5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solidFill>
                <a:schemeClr val="accent5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06332" y="2353509"/>
            <a:ext cx="164271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- South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79953" y="4538007"/>
            <a:ext cx="1703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East - West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n 1"/>
          <p:cNvSpPr/>
          <p:nvPr/>
        </p:nvSpPr>
        <p:spPr>
          <a:xfrm>
            <a:off x="1562999" y="3348402"/>
            <a:ext cx="818865" cy="678249"/>
          </a:xfrm>
          <a:prstGeom prst="can">
            <a:avLst/>
          </a:prstGeom>
          <a:solidFill>
            <a:schemeClr val="tx1">
              <a:lumMod val="50000"/>
            </a:schemeClr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Can 23"/>
          <p:cNvSpPr/>
          <p:nvPr/>
        </p:nvSpPr>
        <p:spPr>
          <a:xfrm rot="5400000">
            <a:off x="1617796" y="5373121"/>
            <a:ext cx="818865" cy="678249"/>
          </a:xfrm>
          <a:prstGeom prst="can">
            <a:avLst/>
          </a:prstGeom>
          <a:solidFill>
            <a:schemeClr val="tx1">
              <a:lumMod val="50000"/>
            </a:schemeClr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ube 2"/>
          <p:cNvSpPr/>
          <p:nvPr/>
        </p:nvSpPr>
        <p:spPr>
          <a:xfrm>
            <a:off x="1415701" y="2844944"/>
            <a:ext cx="1262747" cy="1633813"/>
          </a:xfrm>
          <a:prstGeom prst="cube">
            <a:avLst>
              <a:gd name="adj" fmla="val 15125"/>
            </a:avLst>
          </a:prstGeom>
          <a:solidFill>
            <a:schemeClr val="tx1">
              <a:lumMod val="75000"/>
              <a:alpha val="37000"/>
            </a:schemeClr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Cube 25"/>
          <p:cNvSpPr/>
          <p:nvPr/>
        </p:nvSpPr>
        <p:spPr>
          <a:xfrm rot="5400000" flipH="1">
            <a:off x="1426279" y="4802001"/>
            <a:ext cx="1196243" cy="1716899"/>
          </a:xfrm>
          <a:prstGeom prst="cube">
            <a:avLst>
              <a:gd name="adj" fmla="val 13418"/>
            </a:avLst>
          </a:prstGeom>
          <a:solidFill>
            <a:schemeClr val="tx1">
              <a:lumMod val="75000"/>
              <a:alpha val="37000"/>
            </a:schemeClr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963802" y="1669555"/>
            <a:ext cx="2224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Seismometers</a:t>
            </a:r>
            <a:endParaRPr lang="en-GB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28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3.12818E-6 L 8.05556E-6 -0.04304 L 8.05556E-6 0.03308 L 8.05556E-6 3.12818E-6 Z " pathEditMode="relative" ptsTypes="AAAA">
                                      <p:cBhvr>
                                        <p:cTn id="6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0.00023 L 0.01945 -0.00023 L -0.0165 0.00047 L 0.0007 -0.00023 Z " pathEditMode="relative" ptsTypes="AAAA">
                                      <p:cBhvr>
                                        <p:cTn id="8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00"/>
                            </p:stCondLst>
                            <p:childTnLst>
                              <p:par>
                                <p:cTn id="3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5" grpId="0" animBg="1"/>
      <p:bldP spid="44" grpId="0"/>
      <p:bldP spid="2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5" r="13327" b="4432"/>
          <a:stretch/>
        </p:blipFill>
        <p:spPr bwMode="auto">
          <a:xfrm>
            <a:off x="1430161" y="1333510"/>
            <a:ext cx="6263862" cy="504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4657459" y="3010872"/>
            <a:ext cx="1269242" cy="902785"/>
          </a:xfrm>
          <a:prstGeom prst="straightConnector1">
            <a:avLst/>
          </a:prstGeom>
          <a:ln w="38100">
            <a:solidFill>
              <a:srgbClr val="002060"/>
            </a:solidFill>
            <a:headEnd type="triangle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8"/>
          <a:stretch/>
        </p:blipFill>
        <p:spPr bwMode="auto">
          <a:xfrm>
            <a:off x="4007666" y="3333152"/>
            <a:ext cx="1284413" cy="1235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193143" y="1700954"/>
            <a:ext cx="2845530" cy="4331307"/>
          </a:xfrm>
          <a:prstGeom prst="line">
            <a:avLst/>
          </a:prstGeom>
          <a:ln w="508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330761" y="1700954"/>
            <a:ext cx="4500000" cy="4500000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395535" y="332656"/>
            <a:ext cx="8352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information can but put on a map </a:t>
            </a:r>
            <a:endParaRPr lang="en-GB" sz="2800" dirty="0">
              <a:solidFill>
                <a:schemeClr val="accent5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38674" y="2488996"/>
            <a:ext cx="1099106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Lander</a:t>
            </a:r>
            <a:endParaRPr lang="en-GB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8482" y="6334780"/>
            <a:ext cx="8352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distance from the S – P time</a:t>
            </a:r>
            <a:endParaRPr lang="en-GB" sz="2800" dirty="0">
              <a:solidFill>
                <a:schemeClr val="accent5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419941" y="2025177"/>
            <a:ext cx="832744" cy="427736"/>
          </a:xfrm>
          <a:prstGeom prst="straightConnector1">
            <a:avLst/>
          </a:prstGeom>
          <a:ln w="38100">
            <a:solidFill>
              <a:srgbClr val="002060"/>
            </a:solidFill>
            <a:headEnd type="triangle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252685" y="2252858"/>
            <a:ext cx="1099106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Crater</a:t>
            </a:r>
            <a:endParaRPr lang="en-GB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03157" y="5873894"/>
            <a:ext cx="1455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Google  Earth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02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7" grpId="0"/>
      <p:bldP spid="37" grpId="1"/>
      <p:bldP spid="9" grpId="0" animBg="1"/>
      <p:bldP spid="10" grpId="0"/>
      <p:bldP spid="10" grpId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69597"/>
            <a:ext cx="6480720" cy="49837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5770" y="308651"/>
            <a:ext cx="85779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 and new pictures can then be compared to look at the newly formed crater</a:t>
            </a:r>
            <a:endParaRPr lang="en-GB" sz="2800" dirty="0">
              <a:solidFill>
                <a:schemeClr val="accent5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8312" y="1703445"/>
            <a:ext cx="1099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endParaRPr lang="en-GB" sz="2800" dirty="0">
              <a:solidFill>
                <a:schemeClr val="accent6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48419"/>
            <a:ext cx="6480720" cy="49837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8312" y="1700808"/>
            <a:ext cx="1099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endParaRPr lang="en-GB" sz="2800" dirty="0">
              <a:solidFill>
                <a:schemeClr val="accent6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19337" y="6005528"/>
            <a:ext cx="1455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Google  Earth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56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178</Words>
  <Application>Microsoft Office PowerPoint</Application>
  <PresentationFormat>On-screen Show (4:3)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Freman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Mobbs</dc:creator>
  <cp:lastModifiedBy>Chetwyn-Allen, Claire L.</cp:lastModifiedBy>
  <cp:revision>28</cp:revision>
  <dcterms:created xsi:type="dcterms:W3CDTF">2015-10-18T09:33:00Z</dcterms:created>
  <dcterms:modified xsi:type="dcterms:W3CDTF">2020-08-03T14:14:43Z</dcterms:modified>
</cp:coreProperties>
</file>