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723" r:id="rId2"/>
  </p:sldMasterIdLst>
  <p:notesMasterIdLst>
    <p:notesMasterId r:id="rId25"/>
  </p:notesMasterIdLst>
  <p:handoutMasterIdLst>
    <p:handoutMasterId r:id="rId26"/>
  </p:handoutMasterIdLst>
  <p:sldIdLst>
    <p:sldId id="299" r:id="rId3"/>
    <p:sldId id="378" r:id="rId4"/>
    <p:sldId id="376" r:id="rId5"/>
    <p:sldId id="377" r:id="rId6"/>
    <p:sldId id="373" r:id="rId7"/>
    <p:sldId id="372" r:id="rId8"/>
    <p:sldId id="375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D5"/>
    <a:srgbClr val="00B0F0"/>
    <a:srgbClr val="000000"/>
    <a:srgbClr val="00C8BA"/>
    <a:srgbClr val="66CCFF"/>
    <a:srgbClr val="FF3300"/>
    <a:srgbClr val="3399FF"/>
    <a:srgbClr val="FF66FF"/>
    <a:srgbClr val="99CCFF"/>
    <a:srgbClr val="B2D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3056" autoAdjust="0"/>
  </p:normalViewPr>
  <p:slideViewPr>
    <p:cSldViewPr snapToGrid="0">
      <p:cViewPr varScale="1">
        <p:scale>
          <a:sx n="181" d="100"/>
          <a:sy n="181" d="100"/>
        </p:scale>
        <p:origin x="106" y="-8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2"/>
    </p:cViewPr>
  </p:sorterViewPr>
  <p:notesViewPr>
    <p:cSldViewPr snapToGrid="0">
      <p:cViewPr varScale="1">
        <p:scale>
          <a:sx n="54" d="100"/>
          <a:sy n="54" d="100"/>
        </p:scale>
        <p:origin x="2405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70269552883223E-2"/>
          <c:y val="4.3761998425275797E-2"/>
          <c:w val="0.41819316467720302"/>
          <c:h val="0.612828104403624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Nickel</c:v>
                </c:pt>
                <c:pt idx="1">
                  <c:v>Copper</c:v>
                </c:pt>
                <c:pt idx="2">
                  <c:v>Aluminium</c:v>
                </c:pt>
                <c:pt idx="3">
                  <c:v>Graphite</c:v>
                </c:pt>
                <c:pt idx="4">
                  <c:v>Iron</c:v>
                </c:pt>
                <c:pt idx="5">
                  <c:v>Lithium</c:v>
                </c:pt>
                <c:pt idx="6">
                  <c:v>Cobalt</c:v>
                </c:pt>
                <c:pt idx="7">
                  <c:v>Manganese</c:v>
                </c:pt>
                <c:pt idx="8">
                  <c:v>Steel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15.7</c:v>
                </c:pt>
                <c:pt idx="1">
                  <c:v>10.8</c:v>
                </c:pt>
                <c:pt idx="2">
                  <c:v>18.899999999999999</c:v>
                </c:pt>
                <c:pt idx="3">
                  <c:v>28.1</c:v>
                </c:pt>
                <c:pt idx="4">
                  <c:v>2.7</c:v>
                </c:pt>
                <c:pt idx="5">
                  <c:v>3.2</c:v>
                </c:pt>
                <c:pt idx="6">
                  <c:v>4.3</c:v>
                </c:pt>
                <c:pt idx="7">
                  <c:v>5.4</c:v>
                </c:pt>
                <c:pt idx="8">
                  <c:v>10.8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Percentage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82A0-436F-A128-FF8E980BD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0340544"/>
        <c:axId val="6303398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Nickel</c:v>
                      </c:pt>
                      <c:pt idx="1">
                        <c:v>Copper</c:v>
                      </c:pt>
                      <c:pt idx="2">
                        <c:v>Aluminium</c:v>
                      </c:pt>
                      <c:pt idx="3">
                        <c:v>Graphite</c:v>
                      </c:pt>
                      <c:pt idx="4">
                        <c:v>Iron</c:v>
                      </c:pt>
                      <c:pt idx="5">
                        <c:v>Lithium</c:v>
                      </c:pt>
                      <c:pt idx="6">
                        <c:v>Cobalt</c:v>
                      </c:pt>
                      <c:pt idx="7">
                        <c:v>Manganese</c:v>
                      </c:pt>
                      <c:pt idx="8">
                        <c:v>Steel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Sheet1!$C$1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Column2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82A0-436F-A128-FF8E980BD17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Nickel</c:v>
                      </c:pt>
                      <c:pt idx="1">
                        <c:v>Copper</c:v>
                      </c:pt>
                      <c:pt idx="2">
                        <c:v>Aluminium</c:v>
                      </c:pt>
                      <c:pt idx="3">
                        <c:v>Graphite</c:v>
                      </c:pt>
                      <c:pt idx="4">
                        <c:v>Iron</c:v>
                      </c:pt>
                      <c:pt idx="5">
                        <c:v>Lithium</c:v>
                      </c:pt>
                      <c:pt idx="6">
                        <c:v>Cobalt</c:v>
                      </c:pt>
                      <c:pt idx="7">
                        <c:v>Manganese</c:v>
                      </c:pt>
                      <c:pt idx="8">
                        <c:v>Steel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Sheet1!$D$1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Column1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82A0-436F-A128-FF8E980BD177}"/>
                  </c:ext>
                </c:extLst>
              </c15:ser>
            </c15:filteredBarSeries>
          </c:ext>
        </c:extLst>
      </c:barChart>
      <c:catAx>
        <c:axId val="630340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Mineral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339888"/>
        <c:crosses val="autoZero"/>
        <c:auto val="1"/>
        <c:lblAlgn val="ctr"/>
        <c:lblOffset val="100"/>
        <c:noMultiLvlLbl val="0"/>
      </c:catAx>
      <c:valAx>
        <c:axId val="63033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0"/>
              <c:y val="0.211578056483646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3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5F502-43C3-4880-9F0C-818BFDFA47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9FD72-792A-4E6E-A0AF-FA81E1E76A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0DD2-0D88-4655-B4CE-F01CB200F464}" type="datetimeFigureOut">
              <a:rPr lang="en-GB" smtClean="0"/>
              <a:t>14/06/2023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5C8C7-B3E3-4FD0-A6A7-B322FC537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1651C-6CBA-4DEB-96D6-8785ECAE59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E35B-0130-40D0-AAD2-4CD520DD5D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88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092FB8-4374-4972-BE3A-BCD6F683D893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1A5CED-B6DB-4BA4-A12C-D9B8446C23B8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3331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9DCC1B7-F262-4B7F-8369-31A095ADD584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05A9D3-614C-4337-9FE2-E28FD2AF245C}"/>
              </a:ext>
            </a:extLst>
          </p:cNvPr>
          <p:cNvCxnSpPr>
            <a:cxnSpLocks/>
            <a:endCxn id="10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CABCFA55-1D16-415C-AC77-338B153AD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93F9C3BC-A247-4A38-926F-87793655D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0708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15D5CD-1393-4F67-8038-25E73C064991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7BEBC5-CADF-4524-AB07-4AA3EBC246F3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149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A871ED-5CD5-4FFA-AD1B-5A2243E23895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27CAF4-5A6B-4571-918D-5955D27380FA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723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B7D4818-EDBF-406F-A136-6FC7561B912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5310409-E5A3-43E1-9C03-8D2CFF97680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A583286-2DD2-492C-8644-FD0E777351D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579258D-BDD7-4841-9F4A-463A6158CA5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3684600"/>
            <a:ext cx="593999" cy="540000"/>
          </a:xfrm>
          <a:prstGeom prst="hexagon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0BDE6808-9305-4BF0-A711-9E38AABC16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7B0BCA5-8A58-46E9-9383-5769E34315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4B322792-7DAE-4E3F-880B-408D9172FA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C16FA18-F0A3-4CB7-86EE-4B9581F19F5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3C16317-534B-41E0-82BB-EC26BF842A4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ED08F79-50F7-403E-9659-95B7CA8FCD0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53DC847-6122-41EC-ABA6-B500EEF8D84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C468B8F-A971-46D2-9875-8020AD7744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0E24FA87-4361-4C83-8365-17C6781AE4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EC46642-06FD-4D4B-9470-42887DE2B58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FA1E3DE-BADC-43AC-8543-CF919FF8EA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2F60412-0D16-486F-B9A7-9844E30B3B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FD2FE7BF-8956-435E-ABDA-3D64558E2B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2BAD2DB-7C3D-478E-859A-B402DE3C4B9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0B42BE9-0069-4019-A4A1-7087AECD25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51631DF-FC1C-4B4F-8874-68437CD8AE4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725828B-A9A9-48BD-AB52-F48CDA341F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6FF1513-26D2-466C-B17C-75A34C40B9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BECC785-270F-47D9-9071-672FFC07DC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5C8D988-7510-4E3F-A752-DA55BD625A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F5983A3-0957-4D53-A163-DF766FE212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83BFC38-4438-49A3-8757-07EA1A8041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A467E5A-7D73-499E-A421-B9C3BB6F7E0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858D6BC-CC80-478A-8E52-1D9A7C20F1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DD02CF4A-BB30-4C64-9C6A-BF0D79A614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774556D-3214-4D8E-BF51-84BE4AD3B4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230A7BC-0C40-43CF-8DF1-7C85426F2B2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EA38100-D101-4742-ADD1-FE2D767AAE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DA183F8-58F1-45DE-9875-353896D9682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3D8A2B0C-2C49-4FFE-8803-E9183536C20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CBCD26-2FCC-4999-A1EA-2EF212EB0F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851CF4C-D66C-455D-8D2B-0EE5A5C4D96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55F3BB-6A36-4899-ABE2-56FA9A87DA43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073563-9247-4013-B027-FD4D3C038B23}"/>
              </a:ext>
            </a:extLst>
          </p:cNvPr>
          <p:cNvCxnSpPr>
            <a:cxnSpLocks/>
            <a:endCxn id="47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87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B7D4818-EDBF-406F-A136-6FC7561B912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5310409-E5A3-43E1-9C03-8D2CFF97680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A583286-2DD2-492C-8644-FD0E777351D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rgbClr val="00BCD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579258D-BDD7-4841-9F4A-463A6158CA5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3684600"/>
            <a:ext cx="593999" cy="540000"/>
          </a:xfrm>
          <a:prstGeom prst="hexagon">
            <a:avLst/>
          </a:prstGeom>
          <a:solidFill>
            <a:srgbClr val="00BCD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0BDE6808-9305-4BF0-A711-9E38AABC16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7B0BCA5-8A58-46E9-9383-5769E34315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4B322792-7DAE-4E3F-880B-408D9172FA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C16FA18-F0A3-4CB7-86EE-4B9581F19F5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3C16317-534B-41E0-82BB-EC26BF842A4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ED08F79-50F7-403E-9659-95B7CA8FCD0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53DC847-6122-41EC-ABA6-B500EEF8D84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C468B8F-A971-46D2-9875-8020AD7744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rgbClr val="00BCD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0E24FA87-4361-4C83-8365-17C6781AE4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EC46642-06FD-4D4B-9470-42887DE2B58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FA1E3DE-BADC-43AC-8543-CF919FF8EA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2F60412-0D16-486F-B9A7-9844E30B3B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FD2FE7BF-8956-435E-ABDA-3D64558E2B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2BAD2DB-7C3D-478E-859A-B402DE3C4B9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0B42BE9-0069-4019-A4A1-7087AECD25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51631DF-FC1C-4B4F-8874-68437CD8AE4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725828B-A9A9-48BD-AB52-F48CDA341F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6FF1513-26D2-466C-B17C-75A34C40B9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BECC785-270F-47D9-9071-672FFC07DC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5C8D988-7510-4E3F-A752-DA55BD625A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F5983A3-0957-4D53-A163-DF766FE212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83BFC38-4438-49A3-8757-07EA1A8041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A467E5A-7D73-499E-A421-B9C3BB6F7E0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858D6BC-CC80-478A-8E52-1D9A7C20F1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DD02CF4A-BB30-4C64-9C6A-BF0D79A614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774556D-3214-4D8E-BF51-84BE4AD3B4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230A7BC-0C40-43CF-8DF1-7C85426F2B2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EA38100-D101-4742-ADD1-FE2D767AAE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DA183F8-58F1-45DE-9875-353896D9682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3D8A2B0C-2C49-4FFE-8803-E9183536C20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CBCD26-2FCC-4999-A1EA-2EF212EB0F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851CF4C-D66C-455D-8D2B-0EE5A5C4D96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rgbClr val="00BC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6603A4-1C90-47D9-9FC4-D71071CE7C9C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846D44-67A5-4083-94CF-86C9D25D553E}"/>
              </a:ext>
            </a:extLst>
          </p:cNvPr>
          <p:cNvCxnSpPr>
            <a:cxnSpLocks/>
            <a:endCxn id="47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756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B7D4818-EDBF-406F-A136-6FC7561B912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5310409-E5A3-43E1-9C03-8D2CFF97680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A583286-2DD2-492C-8644-FD0E777351D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579258D-BDD7-4841-9F4A-463A6158CA5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3684600"/>
            <a:ext cx="593999" cy="540000"/>
          </a:xfrm>
          <a:prstGeom prst="hexagon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0BDE6808-9305-4BF0-A711-9E38AABC16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7B0BCA5-8A58-46E9-9383-5769E34315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4B322792-7DAE-4E3F-880B-408D9172FA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C16FA18-F0A3-4CB7-86EE-4B9581F19F5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3C16317-534B-41E0-82BB-EC26BF842A4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ED08F79-50F7-403E-9659-95B7CA8FCD0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53DC847-6122-41EC-ABA6-B500EEF8D84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C468B8F-A971-46D2-9875-8020AD7744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0E24FA87-4361-4C83-8365-17C6781AE4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EC46642-06FD-4D4B-9470-42887DE2B58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FA1E3DE-BADC-43AC-8543-CF919FF8EA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2F60412-0D16-486F-B9A7-9844E30B3B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FD2FE7BF-8956-435E-ABDA-3D64558E2B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2BAD2DB-7C3D-478E-859A-B402DE3C4B9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0B42BE9-0069-4019-A4A1-7087AECD25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51631DF-FC1C-4B4F-8874-68437CD8AE4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725828B-A9A9-48BD-AB52-F48CDA341F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6FF1513-26D2-466C-B17C-75A34C40B9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BECC785-270F-47D9-9071-672FFC07DC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5C8D988-7510-4E3F-A752-DA55BD625A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F5983A3-0957-4D53-A163-DF766FE212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83BFC38-4438-49A3-8757-07EA1A8041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A467E5A-7D73-499E-A421-B9C3BB6F7E0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858D6BC-CC80-478A-8E52-1D9A7C20F1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DD02CF4A-BB30-4C64-9C6A-BF0D79A614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774556D-3214-4D8E-BF51-84BE4AD3B4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230A7BC-0C40-43CF-8DF1-7C85426F2B2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1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EA38100-D101-4742-ADD1-FE2D767AAE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DA183F8-58F1-45DE-9875-353896D9682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3D8A2B0C-2C49-4FFE-8803-E9183536C20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CBCD26-2FCC-4999-A1EA-2EF212EB0F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851CF4C-D66C-455D-8D2B-0EE5A5C4D96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A449EA5-7983-4FA0-BBAB-55E956781000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3326AC-6B1C-4E4C-B13D-84AE96E02BA2}"/>
              </a:ext>
            </a:extLst>
          </p:cNvPr>
          <p:cNvCxnSpPr>
            <a:cxnSpLocks/>
            <a:endCxn id="47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899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17FB5-4BC9-4E97-B574-F71631256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2255646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F63E8-FF96-40DC-BD4D-E1532768C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0" y="4352400"/>
            <a:ext cx="1035951" cy="432000"/>
          </a:xfrm>
          <a:prstGeom prst="rect">
            <a:avLst/>
          </a:prstGeom>
        </p:spPr>
      </p:pic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D6778C9-CA07-470C-967B-5159B40BF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1028583D-09A2-4D15-A8BF-7E4D9F5E1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FA633-B2B9-4557-933B-D162B89EB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0089" y="4316400"/>
            <a:ext cx="103749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829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B2CFDFC-96DC-4C54-8177-23B5119549D2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09D7C7F-BB09-4B30-AE9B-90FA68D8C96C}"/>
              </a:ext>
            </a:extLst>
          </p:cNvPr>
          <p:cNvCxnSpPr>
            <a:cxnSpLocks/>
            <a:endCxn id="10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08A12D41-AE09-49C0-87C6-52A3D68C2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9278D739-9360-4CEF-8EF7-A28FCA9EB0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5431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4" name="Hexagon 223">
            <a:extLst>
              <a:ext uri="{FF2B5EF4-FFF2-40B4-BE49-F238E27FC236}">
                <a16:creationId xmlns:a16="http://schemas.microsoft.com/office/drawing/2014/main" id="{5D919E11-573D-490A-887E-4993718E23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9414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2" name="Hexagon 261">
            <a:extLst>
              <a:ext uri="{FF2B5EF4-FFF2-40B4-BE49-F238E27FC236}">
                <a16:creationId xmlns:a16="http://schemas.microsoft.com/office/drawing/2014/main" id="{01C410F6-FCEA-4028-A087-DDBBE125BC6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18558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0" name="Hexagon 299">
            <a:extLst>
              <a:ext uri="{FF2B5EF4-FFF2-40B4-BE49-F238E27FC236}">
                <a16:creationId xmlns:a16="http://schemas.microsoft.com/office/drawing/2014/main" id="{F2B2E098-FF8D-4EE6-9C67-0590E6EE1A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27702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8" name="Hexagon 337">
            <a:extLst>
              <a:ext uri="{FF2B5EF4-FFF2-40B4-BE49-F238E27FC236}">
                <a16:creationId xmlns:a16="http://schemas.microsoft.com/office/drawing/2014/main" id="{DF1DD17C-6A7B-4927-8DD0-3C6E309872B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36846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6" name="Hexagon 375">
            <a:extLst>
              <a:ext uri="{FF2B5EF4-FFF2-40B4-BE49-F238E27FC236}">
                <a16:creationId xmlns:a16="http://schemas.microsoft.com/office/drawing/2014/main" id="{59580F4D-FD11-4C5B-BAAA-09938ED1146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45990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BC220CF-AC05-47B0-9CB6-201AFD1663E0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9932708-8546-4AFB-85FC-7C9FEF714901}"/>
              </a:ext>
            </a:extLst>
          </p:cNvPr>
          <p:cNvCxnSpPr>
            <a:cxnSpLocks/>
            <a:endCxn id="10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9F221892-B5DF-43D5-A256-FA43A6041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193933EE-99CB-414C-8B99-458F1D693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93488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550" y="646024"/>
            <a:ext cx="7859287" cy="32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550" y="1294598"/>
            <a:ext cx="7859287" cy="32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D1A4E3-2D07-42F2-ADDD-B50E39419A2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046000" y="19008000"/>
            <a:ext cx="288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22" r:id="rId2"/>
    <p:sldLayoutId id="2147483740" r:id="rId3"/>
    <p:sldLayoutId id="2147483720" r:id="rId4"/>
    <p:sldLayoutId id="2147483741" r:id="rId5"/>
    <p:sldLayoutId id="2147483742" r:id="rId6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550" y="646024"/>
            <a:ext cx="7859287" cy="32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550" y="1294598"/>
            <a:ext cx="7859287" cy="32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D1A4E3-2D07-42F2-ADDD-B50E39419A2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046000" y="19008000"/>
            <a:ext cx="288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33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43" r:id="rId2"/>
    <p:sldLayoutId id="2147483737" r:id="rId3"/>
    <p:sldLayoutId id="2147483738" r:id="rId4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KS3 Lesson 1</a:t>
            </a:r>
            <a:br>
              <a:rPr lang="en-GB" dirty="0"/>
            </a:br>
            <a:r>
              <a:rPr lang="en-GB" dirty="0"/>
              <a:t>Minerals in everyday life</a:t>
            </a:r>
          </a:p>
        </p:txBody>
      </p:sp>
    </p:spTree>
    <p:extLst>
      <p:ext uri="{BB962C8B-B14F-4D97-AF65-F5344CB8AC3E}">
        <p14:creationId xmlns:p14="http://schemas.microsoft.com/office/powerpoint/2010/main" val="33378877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Part 1:</a:t>
            </a:r>
            <a:br>
              <a:rPr lang="en-GB" dirty="0"/>
            </a:br>
            <a:r>
              <a:rPr lang="en-GB" dirty="0"/>
              <a:t>UK Critical Minerals Strategy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1396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1: UK Critical Minerals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548009-10C7-405F-BFBF-669C8FB6F65C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8784000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Antimony </a:t>
            </a:r>
            <a:endParaRPr lang="en-US" dirty="0"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Bismuth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b="1" dirty="0">
                <a:cs typeface="Calibri"/>
              </a:rPr>
              <a:t>Cobalt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Gallium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b="1" dirty="0">
                <a:cs typeface="Calibri"/>
              </a:rPr>
              <a:t>Graphite </a:t>
            </a:r>
            <a:endParaRPr lang="en-GB" dirty="0"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Indium 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b="1" dirty="0">
                <a:cs typeface="Calibri"/>
              </a:rPr>
              <a:t>Lithium 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Magnesium 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Niobium 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Palladium </a:t>
            </a:r>
            <a:endParaRPr lang="en-US" dirty="0"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Platinum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b="1" dirty="0">
                <a:cs typeface="Calibri"/>
              </a:rPr>
              <a:t>Rare earth elements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b="1" dirty="0">
                <a:cs typeface="Calibri"/>
              </a:rPr>
              <a:t>Silicon</a:t>
            </a:r>
            <a:r>
              <a:rPr lang="en-GB" dirty="0">
                <a:cs typeface="Calibri"/>
              </a:rPr>
              <a:t>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Tantalum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Tellurium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Tin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b="1" dirty="0">
                <a:cs typeface="Calibri"/>
              </a:rPr>
              <a:t>Tungsten</a:t>
            </a:r>
            <a:r>
              <a:rPr lang="en-GB" dirty="0">
                <a:cs typeface="Calibri"/>
              </a:rPr>
              <a:t>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Vanadium</a:t>
            </a:r>
            <a:endParaRPr lang="en-GB" dirty="0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Critical minerals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E3776C0-920D-4E72-9DA7-1D1471F9FEF9}"/>
              </a:ext>
            </a:extLst>
          </p:cNvPr>
          <p:cNvSpPr txBox="1">
            <a:spLocks/>
          </p:cNvSpPr>
          <p:nvPr/>
        </p:nvSpPr>
        <p:spPr>
          <a:xfrm>
            <a:off x="5808688" y="3215053"/>
            <a:ext cx="3155309" cy="84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1800" dirty="0">
                <a:solidFill>
                  <a:srgbClr val="000000"/>
                </a:solidFill>
                <a:cs typeface="Calibri"/>
              </a:rPr>
              <a:t>Those in </a:t>
            </a:r>
            <a:r>
              <a:rPr lang="en-GB" sz="1800" b="1" dirty="0">
                <a:solidFill>
                  <a:srgbClr val="000000"/>
                </a:solidFill>
                <a:cs typeface="Calibri"/>
              </a:rPr>
              <a:t>bold</a:t>
            </a:r>
            <a:r>
              <a:rPr lang="en-GB" sz="1800" dirty="0">
                <a:solidFill>
                  <a:srgbClr val="000000"/>
                </a:solidFill>
                <a:cs typeface="Calibri"/>
              </a:rPr>
              <a:t> we will learn a bit more about in lesson 2</a:t>
            </a:r>
          </a:p>
        </p:txBody>
      </p:sp>
    </p:spTree>
    <p:extLst>
      <p:ext uri="{BB962C8B-B14F-4D97-AF65-F5344CB8AC3E}">
        <p14:creationId xmlns:p14="http://schemas.microsoft.com/office/powerpoint/2010/main" val="3253506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1: UK Critical Minerals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548009-10C7-405F-BFBF-669C8FB6F65C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8784000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Iridium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Manganese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Nickel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Phosphates 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Ruthenium</a:t>
            </a:r>
            <a:endParaRPr lang="en-GB" dirty="0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cs typeface="Calibri"/>
              </a:rPr>
              <a:t>There is also a ‘watchlist’ of minerals that are  increasing in criticality: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27736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Part 2:</a:t>
            </a:r>
            <a:br>
              <a:rPr lang="en-GB" dirty="0"/>
            </a:br>
            <a:r>
              <a:rPr lang="en-GB" dirty="0"/>
              <a:t>critical mineral potential in the UK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88620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907E517D-6CF3-44BE-97B4-175601E18881}"/>
              </a:ext>
            </a:extLst>
          </p:cNvPr>
          <p:cNvSpPr>
            <a:spLocks noChangeAspect="1"/>
          </p:cNvSpPr>
          <p:nvPr/>
        </p:nvSpPr>
        <p:spPr>
          <a:xfrm>
            <a:off x="3491998" y="1872000"/>
            <a:ext cx="2160000" cy="216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485480-3F28-426F-9E41-7801A9A052EA}"/>
              </a:ext>
            </a:extLst>
          </p:cNvPr>
          <p:cNvSpPr>
            <a:spLocks noChangeAspect="1"/>
          </p:cNvSpPr>
          <p:nvPr/>
        </p:nvSpPr>
        <p:spPr>
          <a:xfrm>
            <a:off x="6012000" y="1872000"/>
            <a:ext cx="2160000" cy="21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AAA7-4430-4DF8-B116-23CC02AB4B61}"/>
              </a:ext>
            </a:extLst>
          </p:cNvPr>
          <p:cNvSpPr>
            <a:spLocks noChangeAspect="1"/>
          </p:cNvSpPr>
          <p:nvPr/>
        </p:nvSpPr>
        <p:spPr>
          <a:xfrm>
            <a:off x="972000" y="1872000"/>
            <a:ext cx="2160000" cy="216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2: Critical mineral potential in the 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B926D49-E830-4AB8-AFB5-5633759FDEFD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There are three main types of rock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788C25-1BFA-48C1-8515-0848B30D3B63}"/>
              </a:ext>
            </a:extLst>
          </p:cNvPr>
          <p:cNvSpPr txBox="1"/>
          <p:nvPr/>
        </p:nvSpPr>
        <p:spPr>
          <a:xfrm>
            <a:off x="3864112" y="1404000"/>
            <a:ext cx="1415772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600" b="1" dirty="0"/>
              <a:t>Sedimentary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9832F9-2648-4C38-9CAC-455E7B42824F}"/>
              </a:ext>
            </a:extLst>
          </p:cNvPr>
          <p:cNvSpPr txBox="1"/>
          <p:nvPr/>
        </p:nvSpPr>
        <p:spPr>
          <a:xfrm>
            <a:off x="3491998" y="4140000"/>
            <a:ext cx="2160000" cy="540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/>
              <a:t>Formed from particles cemented together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5A7D7B-A5F0-48E5-BF12-AA534655C14F}"/>
              </a:ext>
            </a:extLst>
          </p:cNvPr>
          <p:cNvSpPr txBox="1"/>
          <p:nvPr/>
        </p:nvSpPr>
        <p:spPr>
          <a:xfrm>
            <a:off x="6360870" y="1404000"/>
            <a:ext cx="1462260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600" b="1" dirty="0"/>
              <a:t>Metamorphic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A70C12-9EB6-4744-B4AD-F649BDEC8A21}"/>
              </a:ext>
            </a:extLst>
          </p:cNvPr>
          <p:cNvSpPr txBox="1"/>
          <p:nvPr/>
        </p:nvSpPr>
        <p:spPr>
          <a:xfrm>
            <a:off x="6012000" y="4140000"/>
            <a:ext cx="2160000" cy="540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/>
              <a:t>Changed by heat and pressure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5C759B-2CA7-4135-9258-BD5E4859562F}"/>
              </a:ext>
            </a:extLst>
          </p:cNvPr>
          <p:cNvSpPr txBox="1"/>
          <p:nvPr/>
        </p:nvSpPr>
        <p:spPr>
          <a:xfrm>
            <a:off x="1566931" y="1404000"/>
            <a:ext cx="97013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600" b="1" dirty="0"/>
              <a:t>Igneous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2C6B3C-4272-4CD0-A755-3D5BD668AB6B}"/>
              </a:ext>
            </a:extLst>
          </p:cNvPr>
          <p:cNvSpPr txBox="1"/>
          <p:nvPr/>
        </p:nvSpPr>
        <p:spPr>
          <a:xfrm>
            <a:off x="972000" y="4140000"/>
            <a:ext cx="2160000" cy="540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/>
              <a:t>Formed from magma </a:t>
            </a:r>
            <a:br>
              <a:rPr lang="en-GB" dirty="0"/>
            </a:br>
            <a:r>
              <a:rPr lang="en-GB" dirty="0"/>
              <a:t>(or lava)</a:t>
            </a:r>
          </a:p>
        </p:txBody>
      </p:sp>
    </p:spTree>
    <p:extLst>
      <p:ext uri="{BB962C8B-B14F-4D97-AF65-F5344CB8AC3E}">
        <p14:creationId xmlns:p14="http://schemas.microsoft.com/office/powerpoint/2010/main" val="221206374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2: Critical mineral potential in the 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450A5BAE-8A0E-4290-9F75-E2D7CCEC1F49}"/>
              </a:ext>
            </a:extLst>
          </p:cNvPr>
          <p:cNvSpPr/>
          <p:nvPr/>
        </p:nvSpPr>
        <p:spPr>
          <a:xfrm>
            <a:off x="179998" y="720000"/>
            <a:ext cx="4534409" cy="432000"/>
          </a:xfrm>
          <a:prstGeom prst="round2SameRect">
            <a:avLst/>
          </a:prstGeom>
          <a:gradFill flip="none" rotWithShape="1">
            <a:gsLst>
              <a:gs pos="2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Map of the UK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1867E1-8DE6-42DD-A1E5-78FD6ACA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00" y="720000"/>
            <a:ext cx="3084553" cy="3960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AEF947-A63A-40AC-A850-30EC451FAAB1}"/>
              </a:ext>
            </a:extLst>
          </p:cNvPr>
          <p:cNvSpPr txBox="1">
            <a:spLocks/>
          </p:cNvSpPr>
          <p:nvPr/>
        </p:nvSpPr>
        <p:spPr>
          <a:xfrm>
            <a:off x="3164400" y="1980000"/>
            <a:ext cx="1440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Northern Ireland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Rare earth magnet alloy; critical mineral exploration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E494435-3A00-4423-8AAD-945CA646FCE0}"/>
              </a:ext>
            </a:extLst>
          </p:cNvPr>
          <p:cNvSpPr txBox="1">
            <a:spLocks/>
          </p:cNvSpPr>
          <p:nvPr/>
        </p:nvSpPr>
        <p:spPr>
          <a:xfrm>
            <a:off x="3164400" y="4118435"/>
            <a:ext cx="1440000" cy="6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South-west England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Exploration, extraction and processing of lithium, tin and tungsten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4508A3C-7F78-44CD-94B1-B1EF1B4B1657}"/>
              </a:ext>
            </a:extLst>
          </p:cNvPr>
          <p:cNvSpPr txBox="1">
            <a:spLocks/>
          </p:cNvSpPr>
          <p:nvPr/>
        </p:nvSpPr>
        <p:spPr>
          <a:xfrm>
            <a:off x="6832800" y="1980000"/>
            <a:ext cx="1440000" cy="6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North-east England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Battery materials, lithium exploration and rare earth element refining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EF5912A-0C6F-4658-B0A5-1A2A21094465}"/>
              </a:ext>
            </a:extLst>
          </p:cNvPr>
          <p:cNvSpPr txBox="1">
            <a:spLocks/>
          </p:cNvSpPr>
          <p:nvPr/>
        </p:nvSpPr>
        <p:spPr>
          <a:xfrm>
            <a:off x="6832800" y="1512000"/>
            <a:ext cx="1440000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Scotland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Critical mineral exploration</a:t>
            </a:r>
          </a:p>
        </p:txBody>
      </p:sp>
    </p:spTree>
    <p:extLst>
      <p:ext uri="{BB962C8B-B14F-4D97-AF65-F5344CB8AC3E}">
        <p14:creationId xmlns:p14="http://schemas.microsoft.com/office/powerpoint/2010/main" val="233558945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2: Critical mineral potential in the 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450A5BAE-8A0E-4290-9F75-E2D7CCEC1F49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gradFill flip="none" rotWithShape="1">
            <a:gsLst>
              <a:gs pos="2000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Geological map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D46D8-AA90-4AD6-9A2E-AE72779F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00" y="720000"/>
            <a:ext cx="3084553" cy="39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668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2: Critical mineral potential in the 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E7D285-5B01-4F6F-893D-D56FCB5E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0" y="720000"/>
            <a:ext cx="3084553" cy="395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B9BCB4-1A48-4E5D-9F26-017DAF92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70" y="720000"/>
            <a:ext cx="3084553" cy="396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3E0A749-3F78-4EBB-A68B-A302351B6699}"/>
              </a:ext>
            </a:extLst>
          </p:cNvPr>
          <p:cNvSpPr/>
          <p:nvPr/>
        </p:nvSpPr>
        <p:spPr>
          <a:xfrm>
            <a:off x="2457925" y="1296000"/>
            <a:ext cx="936000" cy="936000"/>
          </a:xfrm>
          <a:prstGeom prst="ellipse">
            <a:avLst/>
          </a:prstGeom>
          <a:solidFill>
            <a:srgbClr val="00BCD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1D7868-33E2-4451-9783-2B7909D5C93F}"/>
              </a:ext>
            </a:extLst>
          </p:cNvPr>
          <p:cNvSpPr/>
          <p:nvPr/>
        </p:nvSpPr>
        <p:spPr>
          <a:xfrm>
            <a:off x="1890703" y="2196000"/>
            <a:ext cx="936000" cy="936000"/>
          </a:xfrm>
          <a:prstGeom prst="ellipse">
            <a:avLst/>
          </a:prstGeom>
          <a:solidFill>
            <a:srgbClr val="00BCD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CE8F39-7332-431F-A2E7-25F30F71390F}"/>
              </a:ext>
            </a:extLst>
          </p:cNvPr>
          <p:cNvSpPr/>
          <p:nvPr/>
        </p:nvSpPr>
        <p:spPr>
          <a:xfrm>
            <a:off x="3043770" y="2268000"/>
            <a:ext cx="936000" cy="936000"/>
          </a:xfrm>
          <a:prstGeom prst="ellipse">
            <a:avLst/>
          </a:prstGeom>
          <a:solidFill>
            <a:srgbClr val="00BCD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F3A0F1-E49C-440E-A82E-47C80ED36EDF}"/>
              </a:ext>
            </a:extLst>
          </p:cNvPr>
          <p:cNvSpPr/>
          <p:nvPr/>
        </p:nvSpPr>
        <p:spPr>
          <a:xfrm>
            <a:off x="2492154" y="3888000"/>
            <a:ext cx="936000" cy="936000"/>
          </a:xfrm>
          <a:prstGeom prst="ellipse">
            <a:avLst/>
          </a:prstGeom>
          <a:solidFill>
            <a:srgbClr val="00BCD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EADF964-5618-44DB-9939-1387B468E173}"/>
              </a:ext>
            </a:extLst>
          </p:cNvPr>
          <p:cNvSpPr txBox="1">
            <a:spLocks/>
          </p:cNvSpPr>
          <p:nvPr/>
        </p:nvSpPr>
        <p:spPr>
          <a:xfrm>
            <a:off x="288000" y="791959"/>
            <a:ext cx="1944000" cy="108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dirty="0">
                <a:solidFill>
                  <a:srgbClr val="000000"/>
                </a:solidFill>
              </a:rPr>
              <a:t>Exploration and extraction of critical minerals linked mostly to igneous and metamorphic rocks across the UK</a:t>
            </a:r>
            <a:endParaRPr lang="en-GB" sz="1000" dirty="0">
              <a:solidFill>
                <a:srgbClr val="000000"/>
              </a:solidFill>
            </a:endParaRPr>
          </a:p>
          <a:p>
            <a:endParaRPr lang="en-GB" sz="1000" dirty="0"/>
          </a:p>
          <a:p>
            <a:endParaRPr lang="en-GB" sz="1200" dirty="0"/>
          </a:p>
          <a:p>
            <a:endParaRPr lang="en-GB" sz="1200" b="1" dirty="0"/>
          </a:p>
          <a:p>
            <a:endParaRPr lang="en-GB" sz="8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FBA099A-1823-4C9B-93F2-BE0DDB4FAA71}"/>
              </a:ext>
            </a:extLst>
          </p:cNvPr>
          <p:cNvSpPr txBox="1">
            <a:spLocks/>
          </p:cNvSpPr>
          <p:nvPr/>
        </p:nvSpPr>
        <p:spPr>
          <a:xfrm>
            <a:off x="371589" y="1980000"/>
            <a:ext cx="1440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Northern Ireland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Rare earth magnet alloy; critical mineral exploration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1D228B4-979A-4E2D-8E09-D18FD5FC93D0}"/>
              </a:ext>
            </a:extLst>
          </p:cNvPr>
          <p:cNvSpPr txBox="1">
            <a:spLocks/>
          </p:cNvSpPr>
          <p:nvPr/>
        </p:nvSpPr>
        <p:spPr>
          <a:xfrm>
            <a:off x="371589" y="4118435"/>
            <a:ext cx="1440000" cy="6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South-west England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Exploration, extraction and processing of lithium, tin and tungsten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1603FF5-FF41-4C08-A9DC-F9DE5B3EF575}"/>
              </a:ext>
            </a:extLst>
          </p:cNvPr>
          <p:cNvSpPr txBox="1">
            <a:spLocks/>
          </p:cNvSpPr>
          <p:nvPr/>
        </p:nvSpPr>
        <p:spPr>
          <a:xfrm>
            <a:off x="4040261" y="1980000"/>
            <a:ext cx="1440000" cy="6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North-east England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Battery materials, lithium exploration and rare earth element refining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677072B-501D-407D-8D7C-33C14D0EBB19}"/>
              </a:ext>
            </a:extLst>
          </p:cNvPr>
          <p:cNvSpPr txBox="1">
            <a:spLocks/>
          </p:cNvSpPr>
          <p:nvPr/>
        </p:nvSpPr>
        <p:spPr>
          <a:xfrm>
            <a:off x="4040261" y="1512000"/>
            <a:ext cx="1440000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spcFirstLastPara="1" wrap="square" lIns="91425" tIns="468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 dirty="0">
                <a:solidFill>
                  <a:srgbClr val="000000"/>
                </a:solidFill>
              </a:rPr>
              <a:t>Scotland</a:t>
            </a:r>
          </a:p>
          <a:p>
            <a:r>
              <a:rPr lang="en-GB" sz="800" dirty="0">
                <a:solidFill>
                  <a:srgbClr val="000000"/>
                </a:solidFill>
              </a:rPr>
              <a:t>Critical mineral exploration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92EA5B-9D15-4F72-B8CC-9DD445933BB1}"/>
              </a:ext>
            </a:extLst>
          </p:cNvPr>
          <p:cNvCxnSpPr>
            <a:cxnSpLocks/>
            <a:stCxn id="24" idx="3"/>
            <a:endCxn id="21" idx="2"/>
          </p:cNvCxnSpPr>
          <p:nvPr/>
        </p:nvCxnSpPr>
        <p:spPr>
          <a:xfrm flipV="1">
            <a:off x="1811589" y="4356000"/>
            <a:ext cx="680565" cy="6843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511653-3039-4F43-974B-6DF31BB33A74}"/>
              </a:ext>
            </a:extLst>
          </p:cNvPr>
          <p:cNvCxnSpPr>
            <a:cxnSpLocks/>
            <a:stCxn id="25" idx="1"/>
            <a:endCxn id="20" idx="7"/>
          </p:cNvCxnSpPr>
          <p:nvPr/>
        </p:nvCxnSpPr>
        <p:spPr>
          <a:xfrm flipH="1">
            <a:off x="3842696" y="2286000"/>
            <a:ext cx="197565" cy="119074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727766-D401-4B49-8093-0977470BA7B8}"/>
              </a:ext>
            </a:extLst>
          </p:cNvPr>
          <p:cNvCxnSpPr>
            <a:cxnSpLocks/>
            <a:stCxn id="26" idx="1"/>
            <a:endCxn id="17" idx="6"/>
          </p:cNvCxnSpPr>
          <p:nvPr/>
        </p:nvCxnSpPr>
        <p:spPr>
          <a:xfrm flipH="1">
            <a:off x="3393925" y="1692000"/>
            <a:ext cx="646336" cy="72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2893F-F5AC-4ECA-A9F8-5F458DC330B5}"/>
              </a:ext>
            </a:extLst>
          </p:cNvPr>
          <p:cNvCxnSpPr>
            <a:stCxn id="23" idx="3"/>
            <a:endCxn id="19" idx="1"/>
          </p:cNvCxnSpPr>
          <p:nvPr/>
        </p:nvCxnSpPr>
        <p:spPr>
          <a:xfrm>
            <a:off x="1811589" y="2232000"/>
            <a:ext cx="216188" cy="101074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5911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Part 3:</a:t>
            </a:r>
            <a:br>
              <a:rPr lang="en-GB" dirty="0"/>
            </a:br>
            <a:r>
              <a:rPr lang="en-GB" dirty="0"/>
              <a:t>formation of critical minerals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545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BD6F4-3DBB-45B8-9051-257701A19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3: Formation of critical minerals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A7001-2512-4152-89DF-1A12B3D0E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897B6B87-FC34-4FEE-AF7A-5E48FD8B051D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cs typeface="Calibri"/>
              </a:rPr>
              <a:t>Critical minerals: formation and uses</a:t>
            </a:r>
            <a:endParaRPr lang="en-GB" sz="20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15FFDE-4BE0-4371-8B75-5A9663583A3C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8784000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Graphite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Lithium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Cobalt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Tungsten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Rare earth elements</a:t>
            </a:r>
          </a:p>
        </p:txBody>
      </p:sp>
    </p:spTree>
    <p:extLst>
      <p:ext uri="{BB962C8B-B14F-4D97-AF65-F5344CB8AC3E}">
        <p14:creationId xmlns:p14="http://schemas.microsoft.com/office/powerpoint/2010/main" val="12656148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0109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3:</a:t>
            </a:r>
            <a:br>
              <a:rPr lang="en-GB" dirty="0"/>
            </a:br>
            <a:r>
              <a:rPr lang="en-GB" dirty="0"/>
              <a:t>critical minerals in electric vehicles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111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BD6F4-3DBB-45B8-9051-257701A19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 part 3: Formation of critical minerals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A7001-2512-4152-89DF-1A12B3D0E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897B6B87-FC34-4FEE-AF7A-5E48FD8B051D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Percentage of key minerals in an electric vehicle battery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0951DA-D41E-4D43-A871-BAE68CD76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468708"/>
              </p:ext>
            </p:extLst>
          </p:nvPr>
        </p:nvGraphicFramePr>
        <p:xfrm>
          <a:off x="567221" y="1432930"/>
          <a:ext cx="7779735" cy="339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B83E99EC-B955-4792-A741-6B9C2E925DB9}"/>
              </a:ext>
            </a:extLst>
          </p:cNvPr>
          <p:cNvSpPr>
            <a:spLocks noChangeAspect="1"/>
          </p:cNvSpPr>
          <p:nvPr/>
        </p:nvSpPr>
        <p:spPr>
          <a:xfrm>
            <a:off x="5292000" y="1584000"/>
            <a:ext cx="2880000" cy="28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3418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Lesson 1</a:t>
            </a:r>
            <a:br>
              <a:rPr lang="en-GB" dirty="0"/>
            </a:br>
            <a:br>
              <a:rPr lang="en-GB" dirty="0"/>
            </a:br>
            <a:r>
              <a:rPr lang="en-GB" sz="1600" dirty="0"/>
              <a:t>Homework/extension activity:</a:t>
            </a:r>
            <a:br>
              <a:rPr lang="en-GB" sz="1600" dirty="0"/>
            </a:br>
            <a:r>
              <a:rPr lang="en-GB" sz="1600" dirty="0"/>
              <a:t>minerals in everyday life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67287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42967-6439-4836-A86A-9D62931B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00" y="2826000"/>
            <a:ext cx="1804420" cy="1873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What is a mineral?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64CC5-CF43-4CAB-884F-9DDDE8628464}"/>
              </a:ext>
            </a:extLst>
          </p:cNvPr>
          <p:cNvSpPr>
            <a:spLocks noChangeAspect="1"/>
          </p:cNvSpPr>
          <p:nvPr/>
        </p:nvSpPr>
        <p:spPr>
          <a:xfrm>
            <a:off x="468000" y="2808000"/>
            <a:ext cx="1800000" cy="180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E37AC3B-9E75-40AA-BBA3-884D3AF19A7B}"/>
              </a:ext>
            </a:extLst>
          </p:cNvPr>
          <p:cNvSpPr>
            <a:spLocks noChangeAspect="1"/>
          </p:cNvSpPr>
          <p:nvPr/>
        </p:nvSpPr>
        <p:spPr>
          <a:xfrm>
            <a:off x="2448000" y="2808000"/>
            <a:ext cx="1800000" cy="180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Top Corners Rounded 59">
            <a:extLst>
              <a:ext uri="{FF2B5EF4-FFF2-40B4-BE49-F238E27FC236}">
                <a16:creationId xmlns:a16="http://schemas.microsoft.com/office/drawing/2014/main" id="{64D998F6-CF1F-493E-8F9F-2364D67E478E}"/>
              </a:ext>
            </a:extLst>
          </p:cNvPr>
          <p:cNvSpPr/>
          <p:nvPr/>
        </p:nvSpPr>
        <p:spPr>
          <a:xfrm>
            <a:off x="179998" y="2196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Where do we find mineral resources?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91FF78-2E27-4801-8844-B6013C9E9191}"/>
              </a:ext>
            </a:extLst>
          </p:cNvPr>
          <p:cNvSpPr txBox="1">
            <a:spLocks/>
          </p:cNvSpPr>
          <p:nvPr/>
        </p:nvSpPr>
        <p:spPr>
          <a:xfrm>
            <a:off x="6232420" y="2755448"/>
            <a:ext cx="2243000" cy="20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None/>
            </a:pPr>
            <a:r>
              <a:rPr lang="en-GB" sz="1400" dirty="0">
                <a:solidFill>
                  <a:schemeClr val="accent4"/>
                </a:solidFill>
                <a:cs typeface="Calibri"/>
              </a:rPr>
              <a:t>Crust </a:t>
            </a:r>
            <a:r>
              <a:rPr lang="en-GB" sz="1200" dirty="0">
                <a:solidFill>
                  <a:schemeClr val="accent4"/>
                </a:solidFill>
                <a:cs typeface="Calibri"/>
              </a:rPr>
              <a:t>(5 to 70 km)</a:t>
            </a:r>
          </a:p>
          <a:p>
            <a:pPr marL="127000" indent="0">
              <a:buNone/>
            </a:pPr>
            <a:r>
              <a:rPr lang="en-GB" sz="1400" dirty="0">
                <a:solidFill>
                  <a:schemeClr val="accent4"/>
                </a:solidFill>
                <a:cs typeface="Calibri"/>
              </a:rPr>
              <a:t>Mantle </a:t>
            </a:r>
            <a:r>
              <a:rPr lang="en-GB" sz="1200" dirty="0">
                <a:solidFill>
                  <a:schemeClr val="accent4"/>
                </a:solidFill>
                <a:cs typeface="Calibri"/>
              </a:rPr>
              <a:t>(2850 km)</a:t>
            </a:r>
          </a:p>
          <a:p>
            <a:pPr marL="127000" indent="0">
              <a:buNone/>
            </a:pPr>
            <a:r>
              <a:rPr lang="en-GB" sz="1400" dirty="0">
                <a:solidFill>
                  <a:schemeClr val="accent4"/>
                </a:solidFill>
                <a:cs typeface="Calibri"/>
              </a:rPr>
              <a:t>Outer core </a:t>
            </a:r>
            <a:r>
              <a:rPr lang="en-GB" sz="1200" dirty="0">
                <a:solidFill>
                  <a:schemeClr val="accent4"/>
                </a:solidFill>
                <a:cs typeface="Calibri"/>
              </a:rPr>
              <a:t>(2200 km)</a:t>
            </a:r>
          </a:p>
          <a:p>
            <a:pPr marL="127000" indent="0">
              <a:buNone/>
            </a:pPr>
            <a:r>
              <a:rPr lang="en-GB" sz="1400" dirty="0">
                <a:solidFill>
                  <a:schemeClr val="accent4"/>
                </a:solidFill>
                <a:cs typeface="Calibri"/>
              </a:rPr>
              <a:t>Inner core </a:t>
            </a:r>
            <a:r>
              <a:rPr lang="en-GB" sz="1200" dirty="0">
                <a:solidFill>
                  <a:schemeClr val="accent4"/>
                </a:solidFill>
                <a:cs typeface="Calibri"/>
              </a:rPr>
              <a:t>(1270 km)</a:t>
            </a:r>
          </a:p>
          <a:p>
            <a:pPr marL="127000" indent="0">
              <a:buNone/>
            </a:pPr>
            <a:endParaRPr lang="en-GB" sz="1400" dirty="0">
              <a:solidFill>
                <a:schemeClr val="accent4"/>
              </a:solidFill>
              <a:cs typeface="Calibri"/>
            </a:endParaRPr>
          </a:p>
          <a:p>
            <a:pPr marL="127000" indent="0">
              <a:buNone/>
            </a:pPr>
            <a:r>
              <a:rPr lang="en-GB" sz="1400" b="1" dirty="0">
                <a:solidFill>
                  <a:schemeClr val="accent4"/>
                </a:solidFill>
                <a:cs typeface="Calibri"/>
              </a:rPr>
              <a:t>Structure of the Earth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74969B-65CD-449E-9170-7A7DABB49AA2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8784000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GB" dirty="0">
                <a:solidFill>
                  <a:srgbClr val="000000"/>
                </a:solidFill>
                <a:cs typeface="Calibri"/>
              </a:rPr>
              <a:t>Minerals are naturally occurring inorganic solids with definite chemical compositions and an ordered atomic arrangement.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317825-CC4A-432F-A33C-A377FE442D27}"/>
              </a:ext>
            </a:extLst>
          </p:cNvPr>
          <p:cNvCxnSpPr/>
          <p:nvPr/>
        </p:nvCxnSpPr>
        <p:spPr>
          <a:xfrm flipH="1">
            <a:off x="6192000" y="3708000"/>
            <a:ext cx="18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B718A7-8454-4D01-9158-4A0C651EEFDC}"/>
              </a:ext>
            </a:extLst>
          </p:cNvPr>
          <p:cNvCxnSpPr>
            <a:cxnSpLocks/>
          </p:cNvCxnSpPr>
          <p:nvPr/>
        </p:nvCxnSpPr>
        <p:spPr>
          <a:xfrm flipH="1">
            <a:off x="6120000" y="2952000"/>
            <a:ext cx="25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95AF02-EDB1-4D63-995E-4C28088CA004}"/>
              </a:ext>
            </a:extLst>
          </p:cNvPr>
          <p:cNvCxnSpPr>
            <a:cxnSpLocks/>
          </p:cNvCxnSpPr>
          <p:nvPr/>
        </p:nvCxnSpPr>
        <p:spPr>
          <a:xfrm flipH="1">
            <a:off x="6120000" y="3204000"/>
            <a:ext cx="25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AEA79E-377E-4FB2-BC43-F2D328F03DD6}"/>
              </a:ext>
            </a:extLst>
          </p:cNvPr>
          <p:cNvCxnSpPr/>
          <p:nvPr/>
        </p:nvCxnSpPr>
        <p:spPr>
          <a:xfrm flipH="1">
            <a:off x="6156000" y="3456000"/>
            <a:ext cx="216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D03BEB-7070-4515-A0B9-BFA4A835D0D3}"/>
              </a:ext>
            </a:extLst>
          </p:cNvPr>
          <p:cNvCxnSpPr>
            <a:cxnSpLocks/>
          </p:cNvCxnSpPr>
          <p:nvPr/>
        </p:nvCxnSpPr>
        <p:spPr>
          <a:xfrm flipH="1" flipV="1">
            <a:off x="6012000" y="2844000"/>
            <a:ext cx="108000" cy="108000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FD4E2F-09BB-4AB9-B653-8D91773C1537}"/>
              </a:ext>
            </a:extLst>
          </p:cNvPr>
          <p:cNvCxnSpPr>
            <a:cxnSpLocks/>
          </p:cNvCxnSpPr>
          <p:nvPr/>
        </p:nvCxnSpPr>
        <p:spPr>
          <a:xfrm flipH="1">
            <a:off x="5328001" y="2844000"/>
            <a:ext cx="68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6C8882-AD23-486C-BE1D-DD72B073B13F}"/>
              </a:ext>
            </a:extLst>
          </p:cNvPr>
          <p:cNvCxnSpPr>
            <a:cxnSpLocks/>
          </p:cNvCxnSpPr>
          <p:nvPr/>
        </p:nvCxnSpPr>
        <p:spPr>
          <a:xfrm flipH="1" flipV="1">
            <a:off x="6012000" y="3096000"/>
            <a:ext cx="108000" cy="108000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B7468E-6249-4CCC-9560-4F94E4663841}"/>
              </a:ext>
            </a:extLst>
          </p:cNvPr>
          <p:cNvCxnSpPr>
            <a:cxnSpLocks/>
          </p:cNvCxnSpPr>
          <p:nvPr/>
        </p:nvCxnSpPr>
        <p:spPr>
          <a:xfrm flipH="1" flipV="1">
            <a:off x="6048000" y="3348000"/>
            <a:ext cx="108000" cy="108000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BA60888-6E25-441A-9DD3-9017BAFB5FC2}"/>
              </a:ext>
            </a:extLst>
          </p:cNvPr>
          <p:cNvCxnSpPr>
            <a:cxnSpLocks/>
          </p:cNvCxnSpPr>
          <p:nvPr/>
        </p:nvCxnSpPr>
        <p:spPr>
          <a:xfrm flipH="1">
            <a:off x="5688001" y="3096000"/>
            <a:ext cx="32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FE8DFF-A392-4240-9B28-F63410E6CEE7}"/>
              </a:ext>
            </a:extLst>
          </p:cNvPr>
          <p:cNvCxnSpPr>
            <a:cxnSpLocks/>
          </p:cNvCxnSpPr>
          <p:nvPr/>
        </p:nvCxnSpPr>
        <p:spPr>
          <a:xfrm flipH="1">
            <a:off x="5940000" y="3348000"/>
            <a:ext cx="108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881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row: Right 58">
            <a:extLst>
              <a:ext uri="{FF2B5EF4-FFF2-40B4-BE49-F238E27FC236}">
                <a16:creationId xmlns:a16="http://schemas.microsoft.com/office/drawing/2014/main" id="{CA9C8371-56F4-42BC-9E0F-37EC83281FB6}"/>
              </a:ext>
            </a:extLst>
          </p:cNvPr>
          <p:cNvSpPr/>
          <p:nvPr/>
        </p:nvSpPr>
        <p:spPr>
          <a:xfrm>
            <a:off x="1325046" y="3438000"/>
            <a:ext cx="5550954" cy="540000"/>
          </a:xfrm>
          <a:prstGeom prst="rightArrow">
            <a:avLst/>
          </a:prstGeom>
          <a:gradFill>
            <a:gsLst>
              <a:gs pos="7500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548009-10C7-405F-BFBF-669C8FB6F65C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8784000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GB" dirty="0">
                <a:solidFill>
                  <a:srgbClr val="000000"/>
                </a:solidFill>
              </a:rPr>
              <a:t>Rocks are natural aggregates or combinations of one or more minerals. Some rocks (for example, marble) contain only one mineral (calcite), but most consist of more than one kind.</a:t>
            </a:r>
            <a:endParaRPr lang="en-GB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2AFB11-C4DE-4BBE-B4EA-2B76B38FDCBB}"/>
              </a:ext>
            </a:extLst>
          </p:cNvPr>
          <p:cNvSpPr txBox="1"/>
          <p:nvPr/>
        </p:nvSpPr>
        <p:spPr>
          <a:xfrm>
            <a:off x="468000" y="2448000"/>
            <a:ext cx="1800000" cy="360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/>
              <a:t>Quartz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1A3BEF-8477-495E-BCB5-B78E60DA3DA0}"/>
              </a:ext>
            </a:extLst>
          </p:cNvPr>
          <p:cNvSpPr txBox="1"/>
          <p:nvPr/>
        </p:nvSpPr>
        <p:spPr>
          <a:xfrm>
            <a:off x="2448000" y="2448000"/>
            <a:ext cx="1800000" cy="360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600" dirty="0"/>
              <a:t>Feldspar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377FA1-FBCC-48DA-AA15-0F58D93CE6FB}"/>
              </a:ext>
            </a:extLst>
          </p:cNvPr>
          <p:cNvSpPr txBox="1"/>
          <p:nvPr/>
        </p:nvSpPr>
        <p:spPr>
          <a:xfrm>
            <a:off x="4428000" y="2448000"/>
            <a:ext cx="1800000" cy="360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600" dirty="0"/>
              <a:t>Mica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60BA7A-3FB4-447B-86CF-550D582A8D86}"/>
              </a:ext>
            </a:extLst>
          </p:cNvPr>
          <p:cNvSpPr txBox="1"/>
          <p:nvPr/>
        </p:nvSpPr>
        <p:spPr>
          <a:xfrm>
            <a:off x="6474202" y="2448000"/>
            <a:ext cx="260359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600" dirty="0"/>
              <a:t>Granite has three minerals</a:t>
            </a:r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</a:rPr>
              <a:t>What is the difference between a rock and a mineral?</a:t>
            </a:r>
            <a:endParaRPr lang="en-GB" sz="2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64CC5-CF43-4CAB-884F-9DDDE8628464}"/>
              </a:ext>
            </a:extLst>
          </p:cNvPr>
          <p:cNvSpPr>
            <a:spLocks noChangeAspect="1"/>
          </p:cNvSpPr>
          <p:nvPr/>
        </p:nvSpPr>
        <p:spPr>
          <a:xfrm>
            <a:off x="468000" y="2808000"/>
            <a:ext cx="1800000" cy="180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E37AC3B-9E75-40AA-BBA3-884D3AF19A7B}"/>
              </a:ext>
            </a:extLst>
          </p:cNvPr>
          <p:cNvSpPr>
            <a:spLocks noChangeAspect="1"/>
          </p:cNvSpPr>
          <p:nvPr/>
        </p:nvSpPr>
        <p:spPr>
          <a:xfrm>
            <a:off x="2448000" y="2808000"/>
            <a:ext cx="1800000" cy="180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AA14E36-91D8-4BFF-A3AC-A665E13E159B}"/>
              </a:ext>
            </a:extLst>
          </p:cNvPr>
          <p:cNvSpPr>
            <a:spLocks noChangeAspect="1"/>
          </p:cNvSpPr>
          <p:nvPr/>
        </p:nvSpPr>
        <p:spPr>
          <a:xfrm>
            <a:off x="6876000" y="2808000"/>
            <a:ext cx="1800000" cy="180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A1627E7-62CC-42C5-AF1F-65E940569AAB}"/>
              </a:ext>
            </a:extLst>
          </p:cNvPr>
          <p:cNvSpPr>
            <a:spLocks noChangeAspect="1"/>
          </p:cNvSpPr>
          <p:nvPr/>
        </p:nvSpPr>
        <p:spPr>
          <a:xfrm>
            <a:off x="4428000" y="2808000"/>
            <a:ext cx="1800000" cy="180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887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1:</a:t>
            </a:r>
            <a:br>
              <a:rPr lang="en-GB" dirty="0"/>
            </a:br>
            <a:r>
              <a:rPr lang="en-GB" dirty="0"/>
              <a:t>minerals in everyday life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734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FDC31D-872D-477E-9773-88C96F368B68}"/>
              </a:ext>
            </a:extLst>
          </p:cNvPr>
          <p:cNvCxnSpPr>
            <a:cxnSpLocks/>
          </p:cNvCxnSpPr>
          <p:nvPr/>
        </p:nvCxnSpPr>
        <p:spPr>
          <a:xfrm flipH="1">
            <a:off x="2214000" y="2664000"/>
            <a:ext cx="5904000" cy="0"/>
          </a:xfrm>
          <a:prstGeom prst="line">
            <a:avLst/>
          </a:prstGeom>
          <a:ln w="1016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8423B1-A112-4A5E-82C5-CFD68E511A26}"/>
              </a:ext>
            </a:extLst>
          </p:cNvPr>
          <p:cNvCxnSpPr>
            <a:cxnSpLocks/>
          </p:cNvCxnSpPr>
          <p:nvPr/>
        </p:nvCxnSpPr>
        <p:spPr>
          <a:xfrm>
            <a:off x="918000" y="1367999"/>
            <a:ext cx="1296000" cy="1296000"/>
          </a:xfrm>
          <a:prstGeom prst="line">
            <a:avLst/>
          </a:prstGeom>
          <a:ln w="101600" cap="rnd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ECBC7F-2182-4AFA-BEA0-90720923943B}"/>
              </a:ext>
            </a:extLst>
          </p:cNvPr>
          <p:cNvCxnSpPr>
            <a:cxnSpLocks/>
          </p:cNvCxnSpPr>
          <p:nvPr/>
        </p:nvCxnSpPr>
        <p:spPr>
          <a:xfrm flipH="1">
            <a:off x="0" y="1368000"/>
            <a:ext cx="8856000" cy="0"/>
          </a:xfrm>
          <a:prstGeom prst="line">
            <a:avLst/>
          </a:prstGeom>
          <a:ln w="1016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1: Minerals in Everyday Life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D399D4-835F-443F-ABE5-57F5DFB11B64}"/>
              </a:ext>
            </a:extLst>
          </p:cNvPr>
          <p:cNvCxnSpPr>
            <a:cxnSpLocks/>
          </p:cNvCxnSpPr>
          <p:nvPr/>
        </p:nvCxnSpPr>
        <p:spPr>
          <a:xfrm flipH="1" flipV="1">
            <a:off x="1476000" y="3960000"/>
            <a:ext cx="7380000" cy="0"/>
          </a:xfrm>
          <a:prstGeom prst="line">
            <a:avLst/>
          </a:prstGeom>
          <a:ln w="10160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4B89750-C36A-4664-BF9D-30108B281858}"/>
              </a:ext>
            </a:extLst>
          </p:cNvPr>
          <p:cNvSpPr/>
          <p:nvPr/>
        </p:nvSpPr>
        <p:spPr>
          <a:xfrm>
            <a:off x="4608000" y="720000"/>
            <a:ext cx="1296000" cy="12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42615B-C0BC-4674-A073-733BAEBB6B17}"/>
              </a:ext>
            </a:extLst>
          </p:cNvPr>
          <p:cNvSpPr/>
          <p:nvPr/>
        </p:nvSpPr>
        <p:spPr>
          <a:xfrm>
            <a:off x="6084000" y="720000"/>
            <a:ext cx="1296000" cy="129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DCB2E5-D8B5-41E3-A8B2-C1CEBBA580B7}"/>
              </a:ext>
            </a:extLst>
          </p:cNvPr>
          <p:cNvSpPr/>
          <p:nvPr/>
        </p:nvSpPr>
        <p:spPr>
          <a:xfrm>
            <a:off x="7560000" y="720000"/>
            <a:ext cx="1296000" cy="129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91C2DB-38F1-4B4A-83C6-3E3FE44CAAC4}"/>
              </a:ext>
            </a:extLst>
          </p:cNvPr>
          <p:cNvSpPr/>
          <p:nvPr/>
        </p:nvSpPr>
        <p:spPr>
          <a:xfrm>
            <a:off x="3132000" y="720000"/>
            <a:ext cx="1296000" cy="129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4F8145-043D-4C18-906F-457CFD05AADB}"/>
              </a:ext>
            </a:extLst>
          </p:cNvPr>
          <p:cNvSpPr/>
          <p:nvPr/>
        </p:nvSpPr>
        <p:spPr>
          <a:xfrm>
            <a:off x="1656000" y="720002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BD0158-B0EF-436F-B41C-DFEB5567F55E}"/>
              </a:ext>
            </a:extLst>
          </p:cNvPr>
          <p:cNvSpPr/>
          <p:nvPr/>
        </p:nvSpPr>
        <p:spPr>
          <a:xfrm>
            <a:off x="4608000" y="3312000"/>
            <a:ext cx="1296000" cy="1296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7EEA38-6296-4626-B36F-E8B72E9FAF3D}"/>
              </a:ext>
            </a:extLst>
          </p:cNvPr>
          <p:cNvSpPr/>
          <p:nvPr/>
        </p:nvSpPr>
        <p:spPr>
          <a:xfrm>
            <a:off x="6084000" y="3312000"/>
            <a:ext cx="1296000" cy="1296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6CD9A1-368F-4139-A2C4-283D10F61C3E}"/>
              </a:ext>
            </a:extLst>
          </p:cNvPr>
          <p:cNvSpPr/>
          <p:nvPr/>
        </p:nvSpPr>
        <p:spPr>
          <a:xfrm>
            <a:off x="7560000" y="3312000"/>
            <a:ext cx="1296000" cy="129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113011-AF8B-4A89-94E3-F5EDB591158E}"/>
              </a:ext>
            </a:extLst>
          </p:cNvPr>
          <p:cNvSpPr/>
          <p:nvPr/>
        </p:nvSpPr>
        <p:spPr>
          <a:xfrm>
            <a:off x="3132000" y="3312000"/>
            <a:ext cx="1296000" cy="1296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FBD0B5-1EF1-4005-98C5-F884A5BE0E33}"/>
              </a:ext>
            </a:extLst>
          </p:cNvPr>
          <p:cNvSpPr/>
          <p:nvPr/>
        </p:nvSpPr>
        <p:spPr>
          <a:xfrm>
            <a:off x="1656000" y="3312000"/>
            <a:ext cx="1296000" cy="129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03F48-E24D-464A-A7D2-48CEBC2DB265}"/>
              </a:ext>
            </a:extLst>
          </p:cNvPr>
          <p:cNvSpPr/>
          <p:nvPr/>
        </p:nvSpPr>
        <p:spPr>
          <a:xfrm>
            <a:off x="5346000" y="2016000"/>
            <a:ext cx="1296000" cy="1296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E31643-FC4E-46E3-9527-6D230836F6F1}"/>
              </a:ext>
            </a:extLst>
          </p:cNvPr>
          <p:cNvSpPr/>
          <p:nvPr/>
        </p:nvSpPr>
        <p:spPr>
          <a:xfrm>
            <a:off x="6822000" y="2016000"/>
            <a:ext cx="1296000" cy="1296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A5B2C-6B2D-4DE9-BFDB-AFE7254A78B8}"/>
              </a:ext>
            </a:extLst>
          </p:cNvPr>
          <p:cNvSpPr/>
          <p:nvPr/>
        </p:nvSpPr>
        <p:spPr>
          <a:xfrm>
            <a:off x="2394000" y="2016000"/>
            <a:ext cx="1296000" cy="1296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7B8FBF-C01A-446A-9526-EE78234A8757}"/>
              </a:ext>
            </a:extLst>
          </p:cNvPr>
          <p:cNvSpPr/>
          <p:nvPr/>
        </p:nvSpPr>
        <p:spPr>
          <a:xfrm>
            <a:off x="3870000" y="2016000"/>
            <a:ext cx="1296000" cy="12960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FEAF94-1AC4-40EA-B8A9-83B9B71682BB}"/>
              </a:ext>
            </a:extLst>
          </p:cNvPr>
          <p:cNvCxnSpPr>
            <a:cxnSpLocks/>
          </p:cNvCxnSpPr>
          <p:nvPr/>
        </p:nvCxnSpPr>
        <p:spPr>
          <a:xfrm>
            <a:off x="180000" y="2664000"/>
            <a:ext cx="1296000" cy="1296000"/>
          </a:xfrm>
          <a:prstGeom prst="line">
            <a:avLst/>
          </a:prstGeom>
          <a:ln w="101600" cap="rnd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ED4611-9F45-4F37-866F-6E5A05BE06DE}"/>
              </a:ext>
            </a:extLst>
          </p:cNvPr>
          <p:cNvCxnSpPr>
            <a:cxnSpLocks/>
          </p:cNvCxnSpPr>
          <p:nvPr/>
        </p:nvCxnSpPr>
        <p:spPr>
          <a:xfrm flipH="1">
            <a:off x="-12590" y="2664000"/>
            <a:ext cx="180000" cy="0"/>
          </a:xfrm>
          <a:prstGeom prst="line">
            <a:avLst/>
          </a:prstGeom>
          <a:ln w="1016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2938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BFB7F40-CA56-41A9-9314-7ED3F322A136}"/>
              </a:ext>
            </a:extLst>
          </p:cNvPr>
          <p:cNvSpPr/>
          <p:nvPr/>
        </p:nvSpPr>
        <p:spPr>
          <a:xfrm>
            <a:off x="1656000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F135A8-BB43-4763-8AEF-A65D4923DF5C}"/>
              </a:ext>
            </a:extLst>
          </p:cNvPr>
          <p:cNvSpPr/>
          <p:nvPr/>
        </p:nvSpPr>
        <p:spPr>
          <a:xfrm>
            <a:off x="3132001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Toothpaste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32D61F-676D-4193-9FF8-8E9237ACAF59}"/>
              </a:ext>
            </a:extLst>
          </p:cNvPr>
          <p:cNvSpPr/>
          <p:nvPr/>
        </p:nvSpPr>
        <p:spPr>
          <a:xfrm>
            <a:off x="4608002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Brass padlock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2A58B4-9E8F-47BA-8175-8AC5C9F87619}"/>
              </a:ext>
            </a:extLst>
          </p:cNvPr>
          <p:cNvSpPr/>
          <p:nvPr/>
        </p:nvSpPr>
        <p:spPr>
          <a:xfrm>
            <a:off x="6084003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Aluminium foil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FF6C5C-0606-450E-A6F8-6C7C9AD37828}"/>
              </a:ext>
            </a:extLst>
          </p:cNvPr>
          <p:cNvSpPr/>
          <p:nvPr/>
        </p:nvSpPr>
        <p:spPr>
          <a:xfrm>
            <a:off x="7560003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Drill bits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ECBC7F-2182-4AFA-BEA0-90720923943B}"/>
              </a:ext>
            </a:extLst>
          </p:cNvPr>
          <p:cNvCxnSpPr>
            <a:cxnSpLocks/>
          </p:cNvCxnSpPr>
          <p:nvPr/>
        </p:nvCxnSpPr>
        <p:spPr>
          <a:xfrm flipH="1">
            <a:off x="0" y="1368000"/>
            <a:ext cx="8856000" cy="0"/>
          </a:xfrm>
          <a:prstGeom prst="line">
            <a:avLst/>
          </a:prstGeom>
          <a:ln w="1016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1: Minerals in Everyday Life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B89750-C36A-4664-BF9D-30108B281858}"/>
              </a:ext>
            </a:extLst>
          </p:cNvPr>
          <p:cNvSpPr/>
          <p:nvPr/>
        </p:nvSpPr>
        <p:spPr>
          <a:xfrm>
            <a:off x="4608000" y="720000"/>
            <a:ext cx="1296000" cy="12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42615B-C0BC-4674-A073-733BAEBB6B17}"/>
              </a:ext>
            </a:extLst>
          </p:cNvPr>
          <p:cNvSpPr/>
          <p:nvPr/>
        </p:nvSpPr>
        <p:spPr>
          <a:xfrm>
            <a:off x="6084000" y="720000"/>
            <a:ext cx="1296000" cy="129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DCB2E5-D8B5-41E3-A8B2-C1CEBBA580B7}"/>
              </a:ext>
            </a:extLst>
          </p:cNvPr>
          <p:cNvSpPr/>
          <p:nvPr/>
        </p:nvSpPr>
        <p:spPr>
          <a:xfrm>
            <a:off x="7560000" y="720000"/>
            <a:ext cx="1296000" cy="129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91C2DB-38F1-4B4A-83C6-3E3FE44CAAC4}"/>
              </a:ext>
            </a:extLst>
          </p:cNvPr>
          <p:cNvSpPr/>
          <p:nvPr/>
        </p:nvSpPr>
        <p:spPr>
          <a:xfrm>
            <a:off x="3132000" y="720000"/>
            <a:ext cx="1296000" cy="129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4F8145-043D-4C18-906F-457CFD05AADB}"/>
              </a:ext>
            </a:extLst>
          </p:cNvPr>
          <p:cNvSpPr/>
          <p:nvPr/>
        </p:nvSpPr>
        <p:spPr>
          <a:xfrm>
            <a:off x="1656000" y="720002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3FA4A6-E2AB-409D-B145-6184C63C2BC9}"/>
              </a:ext>
            </a:extLst>
          </p:cNvPr>
          <p:cNvSpPr/>
          <p:nvPr/>
        </p:nvSpPr>
        <p:spPr>
          <a:xfrm>
            <a:off x="180000" y="2664000"/>
            <a:ext cx="1295997" cy="129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E03030-BC3E-435A-B78A-C3C0D5E9F32D}"/>
              </a:ext>
            </a:extLst>
          </p:cNvPr>
          <p:cNvSpPr/>
          <p:nvPr/>
        </p:nvSpPr>
        <p:spPr>
          <a:xfrm>
            <a:off x="180000" y="1368000"/>
            <a:ext cx="1295997" cy="129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r>
              <a:rPr lang="en-GB" sz="1100" b="1" dirty="0">
                <a:solidFill>
                  <a:schemeClr val="tx1"/>
                </a:solidFill>
              </a:rPr>
              <a:t>Photograph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7AA105-F5A3-44C3-A42D-B75D04DBE5FA}"/>
              </a:ext>
            </a:extLst>
          </p:cNvPr>
          <p:cNvSpPr/>
          <p:nvPr/>
        </p:nvSpPr>
        <p:spPr>
          <a:xfrm>
            <a:off x="180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/>
            <a:r>
              <a:rPr lang="en-GB" sz="1100" b="1" dirty="0">
                <a:solidFill>
                  <a:schemeClr val="tx1"/>
                </a:solidFill>
                <a:cs typeface="Arial"/>
              </a:rPr>
              <a:t>Mineral name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D9EB3A-9059-4BB2-BD05-D3DB2C179F1D}"/>
              </a:ext>
            </a:extLst>
          </p:cNvPr>
          <p:cNvSpPr/>
          <p:nvPr/>
        </p:nvSpPr>
        <p:spPr>
          <a:xfrm>
            <a:off x="1656000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chloride comes from the mineral halite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FE9DAA-24AA-476D-B11F-D1DFDD5D6ECC}"/>
              </a:ext>
            </a:extLst>
          </p:cNvPr>
          <p:cNvSpPr/>
          <p:nvPr/>
        </p:nvSpPr>
        <p:spPr>
          <a:xfrm>
            <a:off x="3132001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reduce tooth decay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094AEC-068A-42ED-AAA7-B6E48510D52D}"/>
              </a:ext>
            </a:extLst>
          </p:cNvPr>
          <p:cNvSpPr/>
          <p:nvPr/>
        </p:nvSpPr>
        <p:spPr>
          <a:xfrm>
            <a:off x="4608002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zinc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make brass, which is the alloy this product is made from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45DA80-DF07-4ABB-ABBD-B20A25975BC7}"/>
              </a:ext>
            </a:extLst>
          </p:cNvPr>
          <p:cNvSpPr/>
          <p:nvPr/>
        </p:nvSpPr>
        <p:spPr>
          <a:xfrm>
            <a:off x="6084003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very light metal and is also used for making cans for carbonated drinks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6554E6-43E7-4579-B991-AF07D5E11BAE}"/>
              </a:ext>
            </a:extLst>
          </p:cNvPr>
          <p:cNvSpPr/>
          <p:nvPr/>
        </p:nvSpPr>
        <p:spPr>
          <a:xfrm>
            <a:off x="7560003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steel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added to this product to improve hardness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0DC254-8FBA-4904-BACD-9FA3D20B9B9F}"/>
              </a:ext>
            </a:extLst>
          </p:cNvPr>
          <p:cNvSpPr/>
          <p:nvPr/>
        </p:nvSpPr>
        <p:spPr>
          <a:xfrm>
            <a:off x="1656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r>
              <a:rPr lang="en-GB" sz="1100" dirty="0">
                <a:solidFill>
                  <a:schemeClr val="tx1"/>
                </a:solidFill>
                <a:cs typeface="Arial"/>
              </a:rPr>
              <a:t>Halite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B36BCD-DBC4-490D-961A-7789DBAB62D3}"/>
              </a:ext>
            </a:extLst>
          </p:cNvPr>
          <p:cNvSpPr/>
          <p:nvPr/>
        </p:nvSpPr>
        <p:spPr>
          <a:xfrm>
            <a:off x="7560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72000" rtlCol="0" anchor="t" anchorCtr="0"/>
          <a:lstStyle/>
          <a:p>
            <a:pPr algn="ctr"/>
            <a:r>
              <a:rPr lang="en-GB" sz="950" dirty="0">
                <a:solidFill>
                  <a:schemeClr val="tx1"/>
                </a:solidFill>
              </a:rPr>
              <a:t>Wolframite (tungsten);</a:t>
            </a:r>
          </a:p>
          <a:p>
            <a:pPr algn="ctr"/>
            <a:r>
              <a:rPr lang="en-GB" sz="950" dirty="0">
                <a:solidFill>
                  <a:schemeClr val="tx1"/>
                </a:solidFill>
              </a:rPr>
              <a:t>haematite (iron)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BA24CB-780F-49DF-ADBC-6CE7EFE0D3F0}"/>
              </a:ext>
            </a:extLst>
          </p:cNvPr>
          <p:cNvSpPr/>
          <p:nvPr/>
        </p:nvSpPr>
        <p:spPr>
          <a:xfrm>
            <a:off x="6084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r>
              <a:rPr lang="en-GB" sz="1100" dirty="0">
                <a:solidFill>
                  <a:schemeClr val="tx1"/>
                </a:solidFill>
              </a:rPr>
              <a:t>Bauxite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0DCC73-736A-4946-AAD0-58558177F69B}"/>
              </a:ext>
            </a:extLst>
          </p:cNvPr>
          <p:cNvSpPr/>
          <p:nvPr/>
        </p:nvSpPr>
        <p:spPr>
          <a:xfrm>
            <a:off x="4608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Chalcopyrite (copper);</a:t>
            </a:r>
            <a:r>
              <a:rPr lang="en-GB" sz="1000" b="1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sphalerite (zinc)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C2EEA4-622E-4F09-B899-5087F869E667}"/>
              </a:ext>
            </a:extLst>
          </p:cNvPr>
          <p:cNvSpPr/>
          <p:nvPr/>
        </p:nvSpPr>
        <p:spPr>
          <a:xfrm>
            <a:off x="3132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r>
              <a:rPr lang="en-GB" sz="1100" dirty="0">
                <a:solidFill>
                  <a:schemeClr val="tx1"/>
                </a:solidFill>
              </a:rPr>
              <a:t>Fluorite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F81A97-9B2F-46AF-8A6C-13AC5FB095A7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0" y="3960000"/>
            <a:ext cx="8856000" cy="0"/>
          </a:xfrm>
          <a:prstGeom prst="line">
            <a:avLst/>
          </a:prstGeom>
          <a:ln w="2540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5DF185-E1B4-48B2-8F1B-78BBAFA6C54B}"/>
              </a:ext>
            </a:extLst>
          </p:cNvPr>
          <p:cNvCxnSpPr>
            <a:cxnSpLocks/>
          </p:cNvCxnSpPr>
          <p:nvPr/>
        </p:nvCxnSpPr>
        <p:spPr>
          <a:xfrm flipH="1">
            <a:off x="0" y="2664000"/>
            <a:ext cx="8856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946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BFB7F40-CA56-41A9-9314-7ED3F322A136}"/>
              </a:ext>
            </a:extLst>
          </p:cNvPr>
          <p:cNvSpPr/>
          <p:nvPr/>
        </p:nvSpPr>
        <p:spPr>
          <a:xfrm>
            <a:off x="1656000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Water pipe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F135A8-BB43-4763-8AEF-A65D4923DF5C}"/>
              </a:ext>
            </a:extLst>
          </p:cNvPr>
          <p:cNvSpPr/>
          <p:nvPr/>
        </p:nvSpPr>
        <p:spPr>
          <a:xfrm>
            <a:off x="3132001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Car battery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32D61F-676D-4193-9FF8-8E9237ACAF59}"/>
              </a:ext>
            </a:extLst>
          </p:cNvPr>
          <p:cNvSpPr/>
          <p:nvPr/>
        </p:nvSpPr>
        <p:spPr>
          <a:xfrm>
            <a:off x="4608002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Toilet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2A58B4-9E8F-47BA-8175-8AC5C9F87619}"/>
              </a:ext>
            </a:extLst>
          </p:cNvPr>
          <p:cNvSpPr/>
          <p:nvPr/>
        </p:nvSpPr>
        <p:spPr>
          <a:xfrm>
            <a:off x="6084003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Pencil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ECBC7F-2182-4AFA-BEA0-90720923943B}"/>
              </a:ext>
            </a:extLst>
          </p:cNvPr>
          <p:cNvCxnSpPr>
            <a:cxnSpLocks/>
            <a:stCxn id="34" idx="6"/>
          </p:cNvCxnSpPr>
          <p:nvPr/>
        </p:nvCxnSpPr>
        <p:spPr>
          <a:xfrm flipH="1">
            <a:off x="0" y="1368000"/>
            <a:ext cx="7380000" cy="0"/>
          </a:xfrm>
          <a:prstGeom prst="line">
            <a:avLst/>
          </a:prstGeom>
          <a:ln w="1016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1: Minerals in Everyday Life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3FA4A6-E2AB-409D-B145-6184C63C2BC9}"/>
              </a:ext>
            </a:extLst>
          </p:cNvPr>
          <p:cNvSpPr/>
          <p:nvPr/>
        </p:nvSpPr>
        <p:spPr>
          <a:xfrm>
            <a:off x="180000" y="2664000"/>
            <a:ext cx="1295997" cy="129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E03030-BC3E-435A-B78A-C3C0D5E9F32D}"/>
              </a:ext>
            </a:extLst>
          </p:cNvPr>
          <p:cNvSpPr/>
          <p:nvPr/>
        </p:nvSpPr>
        <p:spPr>
          <a:xfrm>
            <a:off x="180000" y="1368000"/>
            <a:ext cx="1295997" cy="129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r>
              <a:rPr lang="en-GB" sz="1100" b="1" dirty="0">
                <a:solidFill>
                  <a:schemeClr val="tx1"/>
                </a:solidFill>
              </a:rPr>
              <a:t>Photograph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7AA105-F5A3-44C3-A42D-B75D04DBE5FA}"/>
              </a:ext>
            </a:extLst>
          </p:cNvPr>
          <p:cNvSpPr/>
          <p:nvPr/>
        </p:nvSpPr>
        <p:spPr>
          <a:xfrm>
            <a:off x="180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/>
            <a:r>
              <a:rPr lang="en-GB" sz="1100" b="1" dirty="0">
                <a:solidFill>
                  <a:schemeClr val="tx1"/>
                </a:solidFill>
                <a:cs typeface="Arial"/>
              </a:rPr>
              <a:t>Mineral name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D9EB3A-9059-4BB2-BD05-D3DB2C179F1D}"/>
              </a:ext>
            </a:extLst>
          </p:cNvPr>
          <p:cNvSpPr/>
          <p:nvPr/>
        </p:nvSpPr>
        <p:spPr>
          <a:xfrm>
            <a:off x="1656000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to make pipes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FE9DAA-24AA-476D-B11F-D1DFDD5D6ECC}"/>
              </a:ext>
            </a:extLst>
          </p:cNvPr>
          <p:cNvSpPr/>
          <p:nvPr/>
        </p:nvSpPr>
        <p:spPr>
          <a:xfrm>
            <a:off x="3132001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zinc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used as electrodes inside batteries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094AEC-068A-42ED-AAA7-B6E48510D52D}"/>
              </a:ext>
            </a:extLst>
          </p:cNvPr>
          <p:cNvSpPr/>
          <p:nvPr/>
        </p:nvSpPr>
        <p:spPr>
          <a:xfrm>
            <a:off x="4608002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Porcelain, a ceramic material processed through high levels of heat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45DA80-DF07-4ABB-ABBD-B20A25975BC7}"/>
              </a:ext>
            </a:extLst>
          </p:cNvPr>
          <p:cNvSpPr/>
          <p:nvPr/>
        </p:nvSpPr>
        <p:spPr>
          <a:xfrm>
            <a:off x="6084003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mixed with clay to form the ‘lead’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0DC254-8FBA-4904-BACD-9FA3D20B9B9F}"/>
              </a:ext>
            </a:extLst>
          </p:cNvPr>
          <p:cNvSpPr/>
          <p:nvPr/>
        </p:nvSpPr>
        <p:spPr>
          <a:xfrm>
            <a:off x="1656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r>
              <a:rPr lang="en-GB" sz="1100" dirty="0">
                <a:solidFill>
                  <a:schemeClr val="tx1"/>
                </a:solidFill>
              </a:rPr>
              <a:t>Chalcopyrite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BA24CB-780F-49DF-ADBC-6CE7EFE0D3F0}"/>
              </a:ext>
            </a:extLst>
          </p:cNvPr>
          <p:cNvSpPr/>
          <p:nvPr/>
        </p:nvSpPr>
        <p:spPr>
          <a:xfrm>
            <a:off x="6084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Graphite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0DCC73-736A-4946-AAD0-58558177F69B}"/>
              </a:ext>
            </a:extLst>
          </p:cNvPr>
          <p:cNvSpPr/>
          <p:nvPr/>
        </p:nvSpPr>
        <p:spPr>
          <a:xfrm>
            <a:off x="4608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Kaolinite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C2EEA4-622E-4F09-B899-5087F869E667}"/>
              </a:ext>
            </a:extLst>
          </p:cNvPr>
          <p:cNvSpPr/>
          <p:nvPr/>
        </p:nvSpPr>
        <p:spPr>
          <a:xfrm>
            <a:off x="3132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Galena (lead);</a:t>
            </a:r>
            <a:r>
              <a:rPr lang="en-GB" sz="1100" b="1" dirty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sphalerite (zinc)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F81A97-9B2F-46AF-8A6C-13AC5FB095A7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0" y="3960000"/>
            <a:ext cx="7380000" cy="0"/>
          </a:xfrm>
          <a:prstGeom prst="line">
            <a:avLst/>
          </a:prstGeom>
          <a:ln w="2540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5DF185-E1B4-48B2-8F1B-78BBAFA6C54B}"/>
              </a:ext>
            </a:extLst>
          </p:cNvPr>
          <p:cNvCxnSpPr>
            <a:cxnSpLocks/>
          </p:cNvCxnSpPr>
          <p:nvPr/>
        </p:nvCxnSpPr>
        <p:spPr>
          <a:xfrm flipH="1">
            <a:off x="0" y="2664000"/>
            <a:ext cx="7380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27DAC228-0EE1-454E-B88A-FFA73799A381}"/>
              </a:ext>
            </a:extLst>
          </p:cNvPr>
          <p:cNvSpPr/>
          <p:nvPr/>
        </p:nvSpPr>
        <p:spPr>
          <a:xfrm>
            <a:off x="4608000" y="720000"/>
            <a:ext cx="1296000" cy="12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3731A1-ED23-4ECD-9ECC-5D7063D1457C}"/>
              </a:ext>
            </a:extLst>
          </p:cNvPr>
          <p:cNvSpPr/>
          <p:nvPr/>
        </p:nvSpPr>
        <p:spPr>
          <a:xfrm>
            <a:off x="6084000" y="720000"/>
            <a:ext cx="1296000" cy="129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CE26F7-E9D8-4B06-BC62-4D488BAF6704}"/>
              </a:ext>
            </a:extLst>
          </p:cNvPr>
          <p:cNvSpPr/>
          <p:nvPr/>
        </p:nvSpPr>
        <p:spPr>
          <a:xfrm>
            <a:off x="1656000" y="720002"/>
            <a:ext cx="1296000" cy="129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990B2E-617F-4FCB-BA44-B5BC993E6B04}"/>
              </a:ext>
            </a:extLst>
          </p:cNvPr>
          <p:cNvSpPr/>
          <p:nvPr/>
        </p:nvSpPr>
        <p:spPr>
          <a:xfrm>
            <a:off x="3132000" y="720000"/>
            <a:ext cx="1296000" cy="129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977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BFB7F40-CA56-41A9-9314-7ED3F322A136}"/>
              </a:ext>
            </a:extLst>
          </p:cNvPr>
          <p:cNvSpPr/>
          <p:nvPr/>
        </p:nvSpPr>
        <p:spPr>
          <a:xfrm>
            <a:off x="1656000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Wristwatch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F135A8-BB43-4763-8AEF-A65D4923DF5C}"/>
              </a:ext>
            </a:extLst>
          </p:cNvPr>
          <p:cNvSpPr/>
          <p:nvPr/>
        </p:nvSpPr>
        <p:spPr>
          <a:xfrm>
            <a:off x="3132001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32D61F-676D-4193-9FF8-8E9237ACAF59}"/>
              </a:ext>
            </a:extLst>
          </p:cNvPr>
          <p:cNvSpPr/>
          <p:nvPr/>
        </p:nvSpPr>
        <p:spPr>
          <a:xfrm>
            <a:off x="4608002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Glass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2A58B4-9E8F-47BA-8175-8AC5C9F87619}"/>
              </a:ext>
            </a:extLst>
          </p:cNvPr>
          <p:cNvSpPr/>
          <p:nvPr/>
        </p:nvSpPr>
        <p:spPr>
          <a:xfrm>
            <a:off x="6084003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Talcum powder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FF6C5C-0606-450E-A6F8-6C7C9AD37828}"/>
              </a:ext>
            </a:extLst>
          </p:cNvPr>
          <p:cNvSpPr/>
          <p:nvPr/>
        </p:nvSpPr>
        <p:spPr>
          <a:xfrm>
            <a:off x="7560003" y="1368000"/>
            <a:ext cx="1295997" cy="1295997"/>
          </a:xfrm>
          <a:prstGeom prst="rect">
            <a:avLst/>
          </a:prstGeom>
          <a:solidFill>
            <a:schemeClr val="accent2">
              <a:alpha val="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Kitchen utensils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ECBC7F-2182-4AFA-BEA0-90720923943B}"/>
              </a:ext>
            </a:extLst>
          </p:cNvPr>
          <p:cNvCxnSpPr>
            <a:cxnSpLocks/>
          </p:cNvCxnSpPr>
          <p:nvPr/>
        </p:nvCxnSpPr>
        <p:spPr>
          <a:xfrm flipH="1">
            <a:off x="0" y="1368000"/>
            <a:ext cx="8856000" cy="0"/>
          </a:xfrm>
          <a:prstGeom prst="line">
            <a:avLst/>
          </a:prstGeom>
          <a:ln w="1016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1: Minerals in Everyday Life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3FA4A6-E2AB-409D-B145-6184C63C2BC9}"/>
              </a:ext>
            </a:extLst>
          </p:cNvPr>
          <p:cNvSpPr/>
          <p:nvPr/>
        </p:nvSpPr>
        <p:spPr>
          <a:xfrm>
            <a:off x="180000" y="2664000"/>
            <a:ext cx="1295997" cy="129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E03030-BC3E-435A-B78A-C3C0D5E9F32D}"/>
              </a:ext>
            </a:extLst>
          </p:cNvPr>
          <p:cNvSpPr/>
          <p:nvPr/>
        </p:nvSpPr>
        <p:spPr>
          <a:xfrm>
            <a:off x="180000" y="1368000"/>
            <a:ext cx="1295997" cy="129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64000" rIns="72000" bIns="72000" rtlCol="0" anchor="t" anchorCtr="0"/>
          <a:lstStyle/>
          <a:p>
            <a:r>
              <a:rPr lang="en-GB" sz="1100" b="1" dirty="0">
                <a:solidFill>
                  <a:schemeClr val="tx1"/>
                </a:solidFill>
              </a:rPr>
              <a:t>Photograph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7AA105-F5A3-44C3-A42D-B75D04DBE5FA}"/>
              </a:ext>
            </a:extLst>
          </p:cNvPr>
          <p:cNvSpPr/>
          <p:nvPr/>
        </p:nvSpPr>
        <p:spPr>
          <a:xfrm>
            <a:off x="180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/>
            <a:r>
              <a:rPr lang="en-GB" sz="1100" b="1" dirty="0">
                <a:solidFill>
                  <a:schemeClr val="tx1"/>
                </a:solidFill>
                <a:cs typeface="Arial"/>
              </a:rPr>
              <a:t>Mineral name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D9EB3A-9059-4BB2-BD05-D3DB2C179F1D}"/>
              </a:ext>
            </a:extLst>
          </p:cNvPr>
          <p:cNvSpPr/>
          <p:nvPr/>
        </p:nvSpPr>
        <p:spPr>
          <a:xfrm>
            <a:off x="1656000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in the electronics to keep it accurate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FE9DAA-24AA-476D-B11F-D1DFDD5D6ECC}"/>
              </a:ext>
            </a:extLst>
          </p:cNvPr>
          <p:cNvSpPr/>
          <p:nvPr/>
        </p:nvSpPr>
        <p:spPr>
          <a:xfrm>
            <a:off x="3132001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Limestone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clay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main components of this product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094AEC-068A-42ED-AAA7-B6E48510D52D}"/>
              </a:ext>
            </a:extLst>
          </p:cNvPr>
          <p:cNvSpPr/>
          <p:nvPr/>
        </p:nvSpPr>
        <p:spPr>
          <a:xfrm>
            <a:off x="4608002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from silica, which is composed of small grains of quartz crystals, commonly known as sand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45DA80-DF07-4ABB-ABBD-B20A25975BC7}"/>
              </a:ext>
            </a:extLst>
          </p:cNvPr>
          <p:cNvSpPr/>
          <p:nvPr/>
        </p:nvSpPr>
        <p:spPr>
          <a:xfrm>
            <a:off x="6084003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Talc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the softest minerals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6554E6-43E7-4579-B991-AF07D5E11BAE}"/>
              </a:ext>
            </a:extLst>
          </p:cNvPr>
          <p:cNvSpPr/>
          <p:nvPr/>
        </p:nvSpPr>
        <p:spPr>
          <a:xfrm>
            <a:off x="7560003" y="2664000"/>
            <a:ext cx="1295997" cy="1295997"/>
          </a:xfrm>
          <a:prstGeom prst="rect">
            <a:avLst/>
          </a:prstGeom>
          <a:solidFill>
            <a:schemeClr val="accent3">
              <a:alpha val="5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iron), nickel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chromium are combined to make an alloy, which can then be used to make eating utensils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0DC254-8FBA-4904-BACD-9FA3D20B9B9F}"/>
              </a:ext>
            </a:extLst>
          </p:cNvPr>
          <p:cNvSpPr/>
          <p:nvPr/>
        </p:nvSpPr>
        <p:spPr>
          <a:xfrm>
            <a:off x="1656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r>
              <a:rPr lang="en-GB" sz="1100" dirty="0">
                <a:solidFill>
                  <a:schemeClr val="tx1"/>
                </a:solidFill>
              </a:rPr>
              <a:t>Quartz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B36BCD-DBC4-490D-961A-7789DBAB62D3}"/>
              </a:ext>
            </a:extLst>
          </p:cNvPr>
          <p:cNvSpPr/>
          <p:nvPr/>
        </p:nvSpPr>
        <p:spPr>
          <a:xfrm>
            <a:off x="7560000" y="3960000"/>
            <a:ext cx="1296000" cy="69383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72000" rtlCol="0" anchor="t" anchorCtr="0">
            <a:noAutofit/>
          </a:bodyPr>
          <a:lstStyle/>
          <a:p>
            <a:pPr algn="ctr"/>
            <a:r>
              <a:rPr lang="en-GB" sz="950" dirty="0">
                <a:solidFill>
                  <a:schemeClr val="tx1"/>
                </a:solidFill>
              </a:rPr>
              <a:t>Haematite (iron);</a:t>
            </a:r>
          </a:p>
          <a:p>
            <a:pPr algn="ctr"/>
            <a:r>
              <a:rPr lang="en-GB" sz="950" dirty="0">
                <a:solidFill>
                  <a:schemeClr val="tx1"/>
                </a:solidFill>
              </a:rPr>
              <a:t>pentlandite (nickel);</a:t>
            </a:r>
            <a:r>
              <a:rPr lang="en-GB" sz="950" b="1" dirty="0">
                <a:solidFill>
                  <a:schemeClr val="tx1"/>
                </a:solidFill>
              </a:rPr>
              <a:t> </a:t>
            </a:r>
            <a:r>
              <a:rPr lang="en-GB" sz="950" dirty="0">
                <a:solidFill>
                  <a:schemeClr val="tx1"/>
                </a:solidFill>
              </a:rPr>
              <a:t>chromite</a:t>
            </a:r>
          </a:p>
          <a:p>
            <a:pPr algn="ctr"/>
            <a:r>
              <a:rPr lang="en-GB" sz="950" dirty="0">
                <a:solidFill>
                  <a:schemeClr val="tx1"/>
                </a:solidFill>
              </a:rPr>
              <a:t>(chromium)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BA24CB-780F-49DF-ADBC-6CE7EFE0D3F0}"/>
              </a:ext>
            </a:extLst>
          </p:cNvPr>
          <p:cNvSpPr/>
          <p:nvPr/>
        </p:nvSpPr>
        <p:spPr>
          <a:xfrm>
            <a:off x="6084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r>
              <a:rPr lang="en-GB" sz="1100" dirty="0">
                <a:solidFill>
                  <a:schemeClr val="tx1"/>
                </a:solidFill>
              </a:rPr>
              <a:t>Talc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0DCC73-736A-4946-AAD0-58558177F69B}"/>
              </a:ext>
            </a:extLst>
          </p:cNvPr>
          <p:cNvSpPr/>
          <p:nvPr/>
        </p:nvSpPr>
        <p:spPr>
          <a:xfrm>
            <a:off x="4608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Quartz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C2EEA4-622E-4F09-B899-5087F869E667}"/>
              </a:ext>
            </a:extLst>
          </p:cNvPr>
          <p:cNvSpPr/>
          <p:nvPr/>
        </p:nvSpPr>
        <p:spPr>
          <a:xfrm>
            <a:off x="3132000" y="3960000"/>
            <a:ext cx="1296000" cy="648000"/>
          </a:xfrm>
          <a:custGeom>
            <a:avLst/>
            <a:gdLst>
              <a:gd name="connsiteX0" fmla="*/ 0 w 1296000"/>
              <a:gd name="connsiteY0" fmla="*/ 0 h 648000"/>
              <a:gd name="connsiteX1" fmla="*/ 1296000 w 1296000"/>
              <a:gd name="connsiteY1" fmla="*/ 0 h 648000"/>
              <a:gd name="connsiteX2" fmla="*/ 648000 w 1296000"/>
              <a:gd name="connsiteY2" fmla="*/ 648000 h 648000"/>
              <a:gd name="connsiteX3" fmla="*/ 0 w 1296000"/>
              <a:gd name="connsiteY3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00" h="648000">
                <a:moveTo>
                  <a:pt x="0" y="0"/>
                </a:moveTo>
                <a:lnTo>
                  <a:pt x="1296000" y="0"/>
                </a:lnTo>
                <a:cubicBezTo>
                  <a:pt x="1296000" y="357881"/>
                  <a:pt x="1005881" y="648000"/>
                  <a:pt x="648000" y="648000"/>
                </a:cubicBezTo>
                <a:cubicBezTo>
                  <a:pt x="290119" y="648000"/>
                  <a:pt x="0" y="357881"/>
                  <a:pt x="0" y="0"/>
                </a:cubicBezTo>
                <a:close/>
              </a:path>
            </a:pathLst>
          </a:custGeom>
          <a:solidFill>
            <a:schemeClr val="accent4"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72000" rtlCol="0" anchor="t" anchorCtr="0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Calcium carbonate; kaolinite</a:t>
            </a:r>
            <a:endParaRPr lang="en-GB" sz="1100" b="1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F81A97-9B2F-46AF-8A6C-13AC5FB095A7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0" y="3960000"/>
            <a:ext cx="8856000" cy="0"/>
          </a:xfrm>
          <a:prstGeom prst="line">
            <a:avLst/>
          </a:prstGeom>
          <a:ln w="2540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5DF185-E1B4-48B2-8F1B-78BBAFA6C54B}"/>
              </a:ext>
            </a:extLst>
          </p:cNvPr>
          <p:cNvCxnSpPr>
            <a:cxnSpLocks/>
          </p:cNvCxnSpPr>
          <p:nvPr/>
        </p:nvCxnSpPr>
        <p:spPr>
          <a:xfrm flipH="1">
            <a:off x="0" y="2664000"/>
            <a:ext cx="8856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3031381-C61E-4C33-825D-15DA4A05A264}"/>
              </a:ext>
            </a:extLst>
          </p:cNvPr>
          <p:cNvSpPr/>
          <p:nvPr/>
        </p:nvSpPr>
        <p:spPr>
          <a:xfrm>
            <a:off x="4608000" y="720000"/>
            <a:ext cx="1296000" cy="12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72ED1C-CF59-48B1-93A6-EE0D7E4ADEB8}"/>
              </a:ext>
            </a:extLst>
          </p:cNvPr>
          <p:cNvSpPr/>
          <p:nvPr/>
        </p:nvSpPr>
        <p:spPr>
          <a:xfrm>
            <a:off x="6084000" y="720000"/>
            <a:ext cx="1296000" cy="129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BECE28-4899-4FF9-9832-3474BE0A20C4}"/>
              </a:ext>
            </a:extLst>
          </p:cNvPr>
          <p:cNvSpPr/>
          <p:nvPr/>
        </p:nvSpPr>
        <p:spPr>
          <a:xfrm>
            <a:off x="7560000" y="720000"/>
            <a:ext cx="1296000" cy="129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A7872C-9BD6-4B15-99CC-29D134AA134D}"/>
              </a:ext>
            </a:extLst>
          </p:cNvPr>
          <p:cNvSpPr/>
          <p:nvPr/>
        </p:nvSpPr>
        <p:spPr>
          <a:xfrm>
            <a:off x="3132000" y="720000"/>
            <a:ext cx="1296000" cy="129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2E08E6-4527-44E8-A1B2-6C7191E94DC9}"/>
              </a:ext>
            </a:extLst>
          </p:cNvPr>
          <p:cNvSpPr/>
          <p:nvPr/>
        </p:nvSpPr>
        <p:spPr>
          <a:xfrm>
            <a:off x="1656000" y="720000"/>
            <a:ext cx="1296000" cy="1296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0212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MICV2">
      <a:dk1>
        <a:srgbClr val="000000"/>
      </a:dk1>
      <a:lt1>
        <a:srgbClr val="FFFFFF"/>
      </a:lt1>
      <a:dk2>
        <a:srgbClr val="00615A"/>
      </a:dk2>
      <a:lt2>
        <a:srgbClr val="52A088"/>
      </a:lt2>
      <a:accent1>
        <a:srgbClr val="8FD0AA"/>
      </a:accent1>
      <a:accent2>
        <a:srgbClr val="00C8BA"/>
      </a:accent2>
      <a:accent3>
        <a:srgbClr val="00BCD5"/>
      </a:accent3>
      <a:accent4>
        <a:srgbClr val="00B0F0"/>
      </a:accent4>
      <a:accent5>
        <a:srgbClr val="000000"/>
      </a:accent5>
      <a:accent6>
        <a:srgbClr val="FFFFFF"/>
      </a:accent6>
      <a:hlink>
        <a:srgbClr val="00615A"/>
      </a:hlink>
      <a:folHlink>
        <a:srgbClr val="52A0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S3_Lesson01.potx" id="{1A49A35B-580D-4B31-BEF0-C324FB66729D}" vid="{B9222266-AE19-4FBC-BB01-FCD04DB6C6D1}"/>
    </a:ext>
  </a:extLst>
</a:theme>
</file>

<file path=ppt/theme/theme2.xml><?xml version="1.0" encoding="utf-8"?>
<a:theme xmlns:a="http://schemas.openxmlformats.org/drawingml/2006/main" name="1_Office Theme">
  <a:themeElements>
    <a:clrScheme name="CMICV2">
      <a:dk1>
        <a:srgbClr val="000000"/>
      </a:dk1>
      <a:lt1>
        <a:srgbClr val="FFFFFF"/>
      </a:lt1>
      <a:dk2>
        <a:srgbClr val="00615A"/>
      </a:dk2>
      <a:lt2>
        <a:srgbClr val="52A088"/>
      </a:lt2>
      <a:accent1>
        <a:srgbClr val="8FD0AA"/>
      </a:accent1>
      <a:accent2>
        <a:srgbClr val="00C8BA"/>
      </a:accent2>
      <a:accent3>
        <a:srgbClr val="00BCD5"/>
      </a:accent3>
      <a:accent4>
        <a:srgbClr val="00B0F0"/>
      </a:accent4>
      <a:accent5>
        <a:srgbClr val="000000"/>
      </a:accent5>
      <a:accent6>
        <a:srgbClr val="FFFFFF"/>
      </a:accent6>
      <a:hlink>
        <a:srgbClr val="00615A"/>
      </a:hlink>
      <a:folHlink>
        <a:srgbClr val="52A0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S3_Lesson01.potx" id="{1A49A35B-580D-4B31-BEF0-C324FB66729D}" vid="{B9222266-AE19-4FBC-BB01-FCD04DB6C6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KS3_Lesson01</Template>
  <TotalTime>890</TotalTime>
  <Words>801</Words>
  <Application>Microsoft Office PowerPoint</Application>
  <PresentationFormat>On-screen Show (16:9)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1_Office Theme</vt:lpstr>
      <vt:lpstr>KS3 Lesson 1 Minerals in everyday life</vt:lpstr>
      <vt:lpstr>Introduction</vt:lpstr>
      <vt:lpstr>PowerPoint Presentation</vt:lpstr>
      <vt:lpstr>PowerPoint Presentation</vt:lpstr>
      <vt:lpstr>Activity 1: minerals in everyday life</vt:lpstr>
      <vt:lpstr>PowerPoint Presentation</vt:lpstr>
      <vt:lpstr>PowerPoint Presentation</vt:lpstr>
      <vt:lpstr>PowerPoint Presentation</vt:lpstr>
      <vt:lpstr>PowerPoint Presentation</vt:lpstr>
      <vt:lpstr>Activity 2 Part 1: UK Critical Minerals Strategy</vt:lpstr>
      <vt:lpstr>PowerPoint Presentation</vt:lpstr>
      <vt:lpstr>PowerPoint Presentation</vt:lpstr>
      <vt:lpstr>Activity 2 Part 2: critical mineral potential in the UK</vt:lpstr>
      <vt:lpstr>PowerPoint Presentation</vt:lpstr>
      <vt:lpstr>PowerPoint Presentation</vt:lpstr>
      <vt:lpstr>PowerPoint Presentation</vt:lpstr>
      <vt:lpstr>PowerPoint Presentation</vt:lpstr>
      <vt:lpstr>Activity 2 Part 3: formation of critical minerals</vt:lpstr>
      <vt:lpstr>PowerPoint Presentation</vt:lpstr>
      <vt:lpstr>Activity 3: critical minerals in electric vehicles</vt:lpstr>
      <vt:lpstr>PowerPoint Presentation</vt:lpstr>
      <vt:lpstr>End of Lesson 1  Homework/extension activity: minerals in everyday life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Lesson 1 Minerals in everyday life</dc:title>
  <dc:creator>Craig Woodward - BGS</dc:creator>
  <cp:lastModifiedBy>Craig Woodward - BGS</cp:lastModifiedBy>
  <cp:revision>112</cp:revision>
  <dcterms:created xsi:type="dcterms:W3CDTF">2023-06-02T07:49:05Z</dcterms:created>
  <dcterms:modified xsi:type="dcterms:W3CDTF">2023-06-14T09:43:34Z</dcterms:modified>
</cp:coreProperties>
</file>